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83" r:id="rId14"/>
    <p:sldId id="274" r:id="rId15"/>
    <p:sldId id="275" r:id="rId16"/>
    <p:sldId id="276" r:id="rId17"/>
    <p:sldId id="282" r:id="rId18"/>
    <p:sldId id="279" r:id="rId19"/>
    <p:sldId id="277" r:id="rId20"/>
    <p:sldId id="278" r:id="rId21"/>
    <p:sldId id="280" r:id="rId22"/>
    <p:sldId id="284" r:id="rId23"/>
    <p:sldId id="261" r:id="rId24"/>
    <p:sldId id="281" r:id="rId2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784" autoAdjust="0"/>
    <p:restoredTop sz="94660"/>
  </p:normalViewPr>
  <p:slideViewPr>
    <p:cSldViewPr>
      <p:cViewPr varScale="1">
        <p:scale>
          <a:sx n="64" d="100"/>
          <a:sy n="64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1" Type="http://schemas.microsoft.com/office/2006/relationships/legacyDiagramText" Target="legacyDiagramText1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4.bin"/><Relationship Id="rId2" Type="http://schemas.microsoft.com/office/2006/relationships/legacyDiagramText" Target="legacyDiagramText3.bin"/><Relationship Id="rId1" Type="http://schemas.microsoft.com/office/2006/relationships/legacyDiagramText" Target="legacyDiagramText2.bin"/><Relationship Id="rId4" Type="http://schemas.microsoft.com/office/2006/relationships/legacyDiagramText" Target="legacyDiagramText5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F542A-4217-4B61-A18A-F9F650F7511C}" type="datetimeFigureOut">
              <a:rPr lang="fr-FR"/>
              <a:pPr>
                <a:defRPr/>
              </a:pPr>
              <a:t>01/01/2003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B3CDB-4892-4A5B-A978-68F508F23F1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84B1A-7DFE-4CA4-913E-05FFCC5AE45C}" type="datetimeFigureOut">
              <a:rPr lang="fr-FR"/>
              <a:pPr>
                <a:defRPr/>
              </a:pPr>
              <a:t>01/01/2003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C67B2-CBEE-4D92-9794-C83F6242C50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973A8-B05B-4BAA-A0EA-6D2DBE5EAB59}" type="datetimeFigureOut">
              <a:rPr lang="fr-FR"/>
              <a:pPr>
                <a:defRPr/>
              </a:pPr>
              <a:t>01/01/2003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8FACE-582F-4D64-A1A1-72EC154EF48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2438400" y="1600200"/>
            <a:ext cx="6400800" cy="4495800"/>
          </a:xfrm>
        </p:spPr>
        <p:txBody>
          <a:bodyPr/>
          <a:lstStyle/>
          <a:p>
            <a:pPr lvl="0"/>
            <a:endParaRPr lang="uk-UA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B2154-FBAD-442A-A64E-A5FB85FA7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A14A1-5D47-447C-90CC-10CDCBB6AF13}" type="datetimeFigureOut">
              <a:rPr lang="fr-FR"/>
              <a:pPr>
                <a:defRPr/>
              </a:pPr>
              <a:t>01/01/2003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286C0-10B9-420C-901D-44D5C291AEE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C9C2D-9E83-462B-8953-4C29FEEEC7B8}" type="datetimeFigureOut">
              <a:rPr lang="fr-FR"/>
              <a:pPr>
                <a:defRPr/>
              </a:pPr>
              <a:t>01/01/2003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38187-C844-4369-ADF6-65FF8204D4D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E9C27-A374-4732-83EE-AE6D8C889CAD}" type="datetimeFigureOut">
              <a:rPr lang="fr-FR"/>
              <a:pPr>
                <a:defRPr/>
              </a:pPr>
              <a:t>01/01/2003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0A75B-F391-4F7A-B5BD-906539E77EF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3ACEE-02D5-4AB1-936A-80EC42020B96}" type="datetimeFigureOut">
              <a:rPr lang="fr-FR"/>
              <a:pPr>
                <a:defRPr/>
              </a:pPr>
              <a:t>01/01/2003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A141E-8DE8-46AB-A98B-C536E0F026D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BFBA-8876-48E5-91B8-3C0F299C0DEF}" type="datetimeFigureOut">
              <a:rPr lang="fr-FR"/>
              <a:pPr>
                <a:defRPr/>
              </a:pPr>
              <a:t>01/01/2003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ACCEB-80C2-4C94-9ECB-F1991DA3F45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87D8D-0C76-459E-BDAC-46638270D33C}" type="datetimeFigureOut">
              <a:rPr lang="fr-FR"/>
              <a:pPr>
                <a:defRPr/>
              </a:pPr>
              <a:t>01/01/2003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39A50-D2CC-4BA8-8B34-5515F3B1910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8D191-549C-494D-9DCA-C3B513CFA432}" type="datetimeFigureOut">
              <a:rPr lang="fr-FR"/>
              <a:pPr>
                <a:defRPr/>
              </a:pPr>
              <a:t>01/01/2003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A7477-39BA-4FCE-93D0-7FDDB00F04E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CAE62-4EC3-4B64-AD04-C9A24FD93496}" type="datetimeFigureOut">
              <a:rPr lang="fr-FR"/>
              <a:pPr>
                <a:defRPr/>
              </a:pPr>
              <a:t>01/01/2003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C12B0-9008-4169-8732-CAE3905CBE4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42A167-E96F-453A-8746-10D5AD400E5B}" type="datetimeFigureOut">
              <a:rPr lang="fr-FR"/>
              <a:pPr>
                <a:defRPr/>
              </a:pPr>
              <a:t>01/01/2003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32CF69-C8B9-4D01-8400-B5200EDC663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heel spokes="8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00042"/>
            <a:ext cx="9144000" cy="2428892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Я і світ моїх професій</a:t>
            </a:r>
            <a:endParaRPr lang="ru-RU" sz="8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:\професии\139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b="1" i="1" u="sng" smtClean="0"/>
              <a:t>Професія</a:t>
            </a:r>
            <a:r>
              <a:rPr lang="uk-UA" smtClean="0"/>
              <a:t> </a:t>
            </a:r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341439"/>
            <a:ext cx="8339166" cy="301625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3600" b="1" dirty="0" smtClean="0">
                <a:solidFill>
                  <a:srgbClr val="009900"/>
                </a:solidFill>
                <a:latin typeface="Times New Roman" pitchFamily="18" charset="0"/>
              </a:rPr>
              <a:t>це вид трудової діяльності, яка потребує певні знання, вміння, навики, які здобуті у результаті спеціальній підготовки (навчання,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3600" b="1" dirty="0" smtClean="0">
                <a:solidFill>
                  <a:srgbClr val="009900"/>
                </a:solidFill>
                <a:latin typeface="Times New Roman" pitchFamily="18" charset="0"/>
              </a:rPr>
              <a:t>практика), досвіду роботи</a:t>
            </a:r>
            <a:r>
              <a:rPr lang="uk-UA" sz="3600" i="1" dirty="0" smtClean="0">
                <a:solidFill>
                  <a:srgbClr val="009900"/>
                </a:solidFill>
                <a:latin typeface="Times New Roman" pitchFamily="18" charset="0"/>
              </a:rPr>
              <a:t>.</a:t>
            </a:r>
            <a:endParaRPr lang="uk-UA" sz="3600" dirty="0" smtClean="0">
              <a:solidFill>
                <a:srgbClr val="009900"/>
              </a:solidFill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4714884"/>
            <a:ext cx="65008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</a:t>
            </a:r>
            <a: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  <a:t>Наприклад: </a:t>
            </a:r>
            <a:r>
              <a:rPr lang="uk-UA" sz="3200" i="1" dirty="0" smtClean="0">
                <a:solidFill>
                  <a:schemeClr val="tx2"/>
                </a:solidFill>
                <a:latin typeface="Times New Roman" pitchFamily="18" charset="0"/>
              </a:rPr>
              <a:t>вчитель, інженер,</a:t>
            </a:r>
          </a:p>
          <a:p>
            <a:r>
              <a:rPr lang="uk-UA" sz="3200" i="1" dirty="0" smtClean="0">
                <a:solidFill>
                  <a:schemeClr val="tx2"/>
                </a:solidFill>
                <a:latin typeface="Times New Roman" pitchFamily="18" charset="0"/>
              </a:rPr>
              <a:t>                     слюсар, лікар.</a:t>
            </a:r>
            <a:endParaRPr lang="ru-RU" sz="32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професии\139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28600"/>
            <a:ext cx="8482042" cy="968375"/>
          </a:xfrm>
        </p:spPr>
        <p:txBody>
          <a:bodyPr/>
          <a:lstStyle/>
          <a:p>
            <a:pPr eaLnBrk="1" hangingPunct="1">
              <a:defRPr/>
            </a:pPr>
            <a:r>
              <a:rPr lang="uk-UA" b="1" i="1" u="sng" dirty="0" smtClean="0"/>
              <a:t>Спеціальність</a:t>
            </a:r>
            <a:r>
              <a:rPr lang="uk-UA" dirty="0" smtClean="0"/>
              <a:t> </a:t>
            </a:r>
            <a:endParaRPr lang="ru-RU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341439"/>
            <a:ext cx="8429684" cy="123030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uk-UA" b="1" dirty="0" smtClean="0">
                <a:latin typeface="Times New Roman" pitchFamily="18" charset="0"/>
              </a:rPr>
              <a:t> </a:t>
            </a:r>
            <a:r>
              <a:rPr lang="uk-UA" b="1" dirty="0" smtClean="0">
                <a:solidFill>
                  <a:srgbClr val="009900"/>
                </a:solidFill>
                <a:latin typeface="Times New Roman" pitchFamily="18" charset="0"/>
              </a:rPr>
              <a:t>це конкретна область професіональної діяльності</a:t>
            </a:r>
            <a:r>
              <a:rPr lang="uk-UA" sz="3600" b="1" dirty="0" smtClean="0">
                <a:solidFill>
                  <a:srgbClr val="009900"/>
                </a:solidFill>
                <a:latin typeface="Times New Roman" pitchFamily="18" charset="0"/>
              </a:rPr>
              <a:t>.</a:t>
            </a:r>
            <a:r>
              <a:rPr lang="uk-UA" sz="3600" dirty="0" smtClean="0">
                <a:solidFill>
                  <a:srgbClr val="0099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571744"/>
            <a:ext cx="83582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sz="2800" i="1" dirty="0" smtClean="0">
                <a:solidFill>
                  <a:schemeClr val="tx2"/>
                </a:solidFill>
                <a:latin typeface="Times New Roman" pitchFamily="18" charset="0"/>
              </a:rPr>
              <a:t>Наприклад: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2800" b="1" i="1" dirty="0" smtClean="0">
                <a:solidFill>
                  <a:schemeClr val="tx2"/>
                </a:solidFill>
                <a:latin typeface="Times New Roman" pitchFamily="18" charset="0"/>
              </a:rPr>
              <a:t>          вчитель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</a:rPr>
              <a:t>  - </a:t>
            </a:r>
            <a:r>
              <a:rPr lang="uk-UA" sz="2800" dirty="0" err="1" smtClean="0">
                <a:solidFill>
                  <a:schemeClr val="tx2"/>
                </a:solidFill>
                <a:latin typeface="Times New Roman" pitchFamily="18" charset="0"/>
              </a:rPr>
              <a:t>вчитель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</a:rPr>
              <a:t> математики, біології, історії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2800" b="1" i="1" dirty="0" smtClean="0">
                <a:solidFill>
                  <a:schemeClr val="tx2"/>
                </a:solidFill>
                <a:latin typeface="Times New Roman" pitchFamily="18" charset="0"/>
              </a:rPr>
              <a:t>          інженер</a:t>
            </a:r>
            <a:r>
              <a:rPr lang="uk-UA" sz="2800" i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</a:rPr>
              <a:t> - </a:t>
            </a:r>
            <a:r>
              <a:rPr lang="uk-UA" sz="2800" dirty="0" err="1" smtClean="0">
                <a:solidFill>
                  <a:schemeClr val="tx2"/>
                </a:solidFill>
                <a:latin typeface="Times New Roman" pitchFamily="18" charset="0"/>
              </a:rPr>
              <a:t>інженер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</a:rPr>
              <a:t> - електронник,  </a:t>
            </a:r>
            <a:r>
              <a:rPr lang="uk-UA" sz="2800" dirty="0" err="1" smtClean="0">
                <a:solidFill>
                  <a:schemeClr val="tx2"/>
                </a:solidFill>
                <a:latin typeface="Times New Roman" pitchFamily="18" charset="0"/>
              </a:rPr>
              <a:t>інженер-</a:t>
            </a:r>
            <a:endParaRPr lang="uk-UA" sz="28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</a:rPr>
              <a:t>                              конструктор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</a:rPr>
              <a:t>          </a:t>
            </a:r>
            <a:r>
              <a:rPr lang="uk-UA" sz="2800" b="1" i="1" dirty="0" smtClean="0">
                <a:solidFill>
                  <a:schemeClr val="tx2"/>
                </a:solidFill>
                <a:latin typeface="Times New Roman" pitchFamily="18" charset="0"/>
              </a:rPr>
              <a:t>слюсар 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</a:rPr>
              <a:t>   -  слюсар-сантехнік, автослюсар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2800" b="1" i="1" dirty="0" smtClean="0">
                <a:solidFill>
                  <a:schemeClr val="tx2"/>
                </a:solidFill>
                <a:latin typeface="Times New Roman" pitchFamily="18" charset="0"/>
              </a:rPr>
              <a:t>          лікар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</a:rPr>
              <a:t>       -  терапевт, хірург, травматолог</a:t>
            </a:r>
            <a:r>
              <a:rPr lang="uk-UA" sz="2800" dirty="0" smtClean="0">
                <a:latin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професии\139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3200" b="1" i="1" dirty="0" smtClean="0"/>
              <a:t>Дві спеціальності – окуліст та ветеринар. Але це все люди однієї професії.</a:t>
            </a:r>
            <a:endParaRPr lang="ru-RU" sz="3200" b="1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928926" y="1500174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Професія: ЛІКАР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3000372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Спеціальність: лікар-ветеринар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00728" y="3000372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Спеціальність: офтальмолог</a:t>
            </a:r>
            <a:endParaRPr lang="ru-RU" sz="2400" b="1" dirty="0"/>
          </a:p>
        </p:txBody>
      </p:sp>
      <p:pic>
        <p:nvPicPr>
          <p:cNvPr id="9" name="Picture 4" descr="http://4.bp.blogspot.com/-gwnjcwyPGyU/Tc6eSl0htWI/AAAAAAAAE7o/rw8m_ory4i4/s400/veterinar-simfero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643446"/>
            <a:ext cx="2354511" cy="1571636"/>
          </a:xfrm>
          <a:prstGeom prst="rect">
            <a:avLst/>
          </a:prstGeom>
          <a:noFill/>
        </p:spPr>
      </p:pic>
      <p:pic>
        <p:nvPicPr>
          <p:cNvPr id="10" name="Picture 6" descr="http://www.medblog.com.ua/content/files/%D0%B2%D1%80%D0%B0%D1%87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214554"/>
            <a:ext cx="1624009" cy="2184765"/>
          </a:xfrm>
          <a:prstGeom prst="rect">
            <a:avLst/>
          </a:prstGeom>
          <a:noFill/>
        </p:spPr>
      </p:pic>
      <p:pic>
        <p:nvPicPr>
          <p:cNvPr id="11" name="Picture 14" descr="http://prof.biografguru.ru/subdmn/prof/img/4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4000504"/>
            <a:ext cx="1714512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професии\139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Необхідно придумати професії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або спеціальності,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які починаються на ці букви.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4114" y="3000372"/>
            <a:ext cx="9348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3000372"/>
            <a:ext cx="10727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58016" y="3000372"/>
            <a:ext cx="9893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63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63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1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професии\139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60350"/>
            <a:ext cx="8358246" cy="936625"/>
          </a:xfrm>
        </p:spPr>
        <p:txBody>
          <a:bodyPr/>
          <a:lstStyle/>
          <a:p>
            <a:pPr eaLnBrk="1" hangingPunct="1">
              <a:defRPr/>
            </a:pPr>
            <a:r>
              <a:rPr lang="uk-UA" b="1" i="1" u="sng" dirty="0" smtClean="0"/>
              <a:t>Посада</a:t>
            </a:r>
            <a:r>
              <a:rPr lang="uk-UA" dirty="0" smtClean="0"/>
              <a:t> </a:t>
            </a:r>
            <a:endParaRPr lang="ru-RU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196975"/>
            <a:ext cx="8410604" cy="2446339"/>
          </a:xfrm>
        </p:spPr>
        <p:txBody>
          <a:bodyPr/>
          <a:lstStyle/>
          <a:p>
            <a:pPr marL="3175" indent="11113" algn="ctr" eaLnBrk="1" hangingPunct="1">
              <a:buFont typeface="Wingdings" pitchFamily="2" charset="2"/>
              <a:buNone/>
              <a:defRPr/>
            </a:pPr>
            <a:r>
              <a:rPr lang="uk-UA" sz="3600" b="1" dirty="0" smtClean="0">
                <a:solidFill>
                  <a:srgbClr val="009900"/>
                </a:solidFill>
                <a:latin typeface="Times New Roman" pitchFamily="18" charset="0"/>
              </a:rPr>
              <a:t>це службове положення робітника на виробництві або у закладі, яке визначає його </a:t>
            </a:r>
            <a:r>
              <a:rPr lang="uk-UA" sz="3600" b="1" dirty="0" err="1" smtClean="0">
                <a:solidFill>
                  <a:srgbClr val="009900"/>
                </a:solidFill>
                <a:latin typeface="Times New Roman" pitchFamily="18" charset="0"/>
              </a:rPr>
              <a:t>обов</a:t>
            </a:r>
            <a:r>
              <a:rPr lang="ru-RU" sz="3600" b="1" dirty="0" smtClean="0">
                <a:solidFill>
                  <a:srgbClr val="009900"/>
                </a:solidFill>
                <a:latin typeface="Times New Roman" pitchFamily="18" charset="0"/>
              </a:rPr>
              <a:t>’</a:t>
            </a:r>
            <a:r>
              <a:rPr lang="uk-UA" sz="3600" b="1" dirty="0" err="1" smtClean="0">
                <a:solidFill>
                  <a:srgbClr val="009900"/>
                </a:solidFill>
                <a:latin typeface="Times New Roman" pitchFamily="18" charset="0"/>
              </a:rPr>
              <a:t>язки</a:t>
            </a:r>
            <a:r>
              <a:rPr lang="uk-UA" sz="3600" b="1" dirty="0" smtClean="0">
                <a:solidFill>
                  <a:srgbClr val="009900"/>
                </a:solidFill>
                <a:latin typeface="Times New Roman" pitchFamily="18" charset="0"/>
              </a:rPr>
              <a:t> та оплату праці. </a:t>
            </a:r>
            <a:endParaRPr lang="uk-UA" dirty="0" smtClean="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3711363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</a:rPr>
              <a:t>Наприклад: </a:t>
            </a:r>
            <a:r>
              <a:rPr lang="uk-UA" sz="2800" i="1" dirty="0" smtClean="0">
                <a:solidFill>
                  <a:schemeClr val="tx2"/>
                </a:solidFill>
                <a:latin typeface="Times New Roman" pitchFamily="18" charset="0"/>
              </a:rPr>
              <a:t>директор, завідуюча, начальник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2800" i="1" dirty="0" smtClean="0">
                <a:solidFill>
                  <a:schemeClr val="tx2"/>
                </a:solidFill>
                <a:latin typeface="Times New Roman" pitchFamily="18" charset="0"/>
              </a:rPr>
              <a:t>                    відділку, головний бухгалтер, </a:t>
            </a:r>
            <a:r>
              <a:rPr lang="uk-UA" sz="2800" i="1" dirty="0" err="1" smtClean="0">
                <a:solidFill>
                  <a:schemeClr val="tx2"/>
                </a:solidFill>
                <a:latin typeface="Times New Roman" pitchFamily="18" charset="0"/>
              </a:rPr>
              <a:t>прораб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  <a:endParaRPr lang="ru-RU" sz="2800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професии\139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b="1" i="1" u="sng" dirty="0" smtClean="0"/>
              <a:t>Кваліфікація</a:t>
            </a:r>
            <a:r>
              <a:rPr lang="uk-UA" dirty="0" smtClean="0"/>
              <a:t> </a:t>
            </a:r>
            <a:endParaRPr lang="ru-RU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600201"/>
            <a:ext cx="8482042" cy="125729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3600" b="1" dirty="0" smtClean="0">
                <a:solidFill>
                  <a:srgbClr val="009900"/>
                </a:solidFill>
                <a:latin typeface="Times New Roman" pitchFamily="18" charset="0"/>
              </a:rPr>
              <a:t>ступень майстерності у конкретній спеціальності</a:t>
            </a:r>
            <a:r>
              <a:rPr lang="uk-UA" sz="3600" b="1" i="1" dirty="0" smtClean="0">
                <a:solidFill>
                  <a:srgbClr val="009900"/>
                </a:solidFill>
                <a:latin typeface="Times New Roman" pitchFamily="18" charset="0"/>
              </a:rPr>
              <a:t>.</a:t>
            </a:r>
            <a:r>
              <a:rPr lang="uk-UA" i="1" dirty="0" smtClean="0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615641"/>
            <a:ext cx="80724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</a:rPr>
              <a:t>Наприклад: </a:t>
            </a:r>
            <a:r>
              <a:rPr lang="uk-UA" sz="2800" i="1" dirty="0" smtClean="0">
                <a:solidFill>
                  <a:schemeClr val="tx2"/>
                </a:solidFill>
                <a:latin typeface="Times New Roman" pitchFamily="18" charset="0"/>
              </a:rPr>
              <a:t>швачка 6 розряду,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2800" i="1" dirty="0" smtClean="0">
                <a:solidFill>
                  <a:schemeClr val="tx2"/>
                </a:solidFill>
                <a:latin typeface="Times New Roman" pitchFamily="18" charset="0"/>
              </a:rPr>
              <a:t>                    </a:t>
            </a:r>
            <a:r>
              <a:rPr lang="uk-UA" sz="2800" i="1" dirty="0" err="1" smtClean="0">
                <a:solidFill>
                  <a:schemeClr val="tx2"/>
                </a:solidFill>
                <a:latin typeface="Times New Roman" pitchFamily="18" charset="0"/>
              </a:rPr>
              <a:t>слюсар-інструментальщик</a:t>
            </a:r>
            <a:r>
              <a:rPr lang="uk-UA" sz="2800" i="1" dirty="0" smtClean="0">
                <a:solidFill>
                  <a:schemeClr val="tx2"/>
                </a:solidFill>
                <a:latin typeface="Times New Roman" pitchFamily="18" charset="0"/>
              </a:rPr>
              <a:t> 4 розряду,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2800" i="1" dirty="0" smtClean="0">
                <a:solidFill>
                  <a:schemeClr val="tx2"/>
                </a:solidFill>
                <a:latin typeface="Times New Roman" pitchFamily="18" charset="0"/>
              </a:rPr>
              <a:t>                    вчитель 1 категорії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  <a:endParaRPr lang="ru-RU" sz="2800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професии\139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74609"/>
            <a:ext cx="8410604" cy="968375"/>
          </a:xfrm>
        </p:spPr>
        <p:txBody>
          <a:bodyPr/>
          <a:lstStyle/>
          <a:p>
            <a:pPr eaLnBrk="1" hangingPunct="1">
              <a:defRPr/>
            </a:pPr>
            <a:r>
              <a:rPr lang="uk-UA" b="1" i="1" u="sng" dirty="0" smtClean="0"/>
              <a:t>Завдання.</a:t>
            </a:r>
            <a:r>
              <a:rPr lang="uk-UA" dirty="0" smtClean="0"/>
              <a:t> </a:t>
            </a:r>
            <a:endParaRPr lang="ru-RU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785926"/>
            <a:ext cx="8482042" cy="471490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4000" dirty="0" smtClean="0">
                <a:solidFill>
                  <a:srgbClr val="009900"/>
                </a:solidFill>
              </a:rPr>
              <a:t>Розділити список на професії, спеціальності, посади: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2800" dirty="0" smtClean="0">
              <a:solidFill>
                <a:srgbClr val="0099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 b="1" dirty="0" smtClean="0">
                <a:solidFill>
                  <a:schemeClr val="tx2"/>
                </a:solidFill>
              </a:rPr>
              <a:t>Професія → спеціальність → посада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400" b="1" dirty="0" smtClean="0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Токар, швачка, адвокат, начальник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цеху, водій,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завідуюча бібліотеки,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слюсар-сантехнік, міністр,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 кухар,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закрійник,  педіатр, </a:t>
            </a:r>
            <a:r>
              <a:rPr lang="uk-UA" sz="2800" i="1" dirty="0" err="1" smtClean="0">
                <a:latin typeface="Times New Roman" pitchFamily="18" charset="0"/>
                <a:cs typeface="Times New Roman" pitchFamily="18" charset="0"/>
              </a:rPr>
              <a:t>прораб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, вихователь,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інженер-геолог, музикант, вчитель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образотворчого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мистецтва , повар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кондитер, президент, бухгалтер </a:t>
            </a:r>
            <a:endParaRPr lang="ru-RU" sz="2800" i="1" dirty="0" smtClean="0">
              <a:solidFill>
                <a:srgbClr val="4D22A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80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7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2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7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2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7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професии\139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85720" y="2331218"/>
            <a:ext cx="8572560" cy="389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Необхідна інформація про ту чи іншу професію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Розташування в даній місцевості вузів, технікумів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Матеріальний фактор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Затребування професії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Вплив батьків, друзів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Стан здоров’я людини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0"/>
            <a:ext cx="86744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Фактори, що впливають</a:t>
            </a:r>
          </a:p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вибір професії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:\професии\139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2958298"/>
            <a:ext cx="807249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Кодунова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Ксенія Георгіївна</a:t>
            </a:r>
          </a:p>
          <a:p>
            <a:pPr algn="ctr"/>
            <a:endParaRPr lang="uk-UA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Головний спеціаліст відділу активної підтримки Криворізького міського центру зайнятості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8" name="Picture 4" descr="В Кривом Роге открыли современный городской центр занято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2543175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професии\139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b="1" i="1" u="sng" dirty="0" smtClean="0"/>
              <a:t>Професіограма</a:t>
            </a:r>
            <a:r>
              <a:rPr lang="ru-RU" dirty="0" smtClean="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71704"/>
            <a:ext cx="8229600" cy="2757494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3600" b="1" dirty="0" smtClean="0">
                <a:solidFill>
                  <a:srgbClr val="009900"/>
                </a:solidFill>
                <a:latin typeface="Times New Roman" pitchFamily="18" charset="0"/>
              </a:rPr>
              <a:t>характеристика професії, що включає основні вимоги, які висуваються до особистих якостей людини, опис умов праці тощо</a:t>
            </a:r>
            <a:r>
              <a:rPr lang="uk-UA" sz="3600" dirty="0" smtClean="0">
                <a:solidFill>
                  <a:srgbClr val="009900"/>
                </a:solidFill>
                <a:latin typeface="Times New Roman" pitchFamily="18" charset="0"/>
              </a:rPr>
              <a:t>.</a:t>
            </a:r>
            <a:r>
              <a:rPr lang="ru-RU" sz="3600" dirty="0" smtClean="0">
                <a:solidFill>
                  <a:srgbClr val="0099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57158" y="1428736"/>
            <a:ext cx="8501122" cy="242889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6350" marR="0" lvl="0" indent="-6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Професія, </a:t>
            </a:r>
          </a:p>
          <a:p>
            <a:pPr marL="6350" marR="0" lvl="0" indent="-6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              спеціальність, </a:t>
            </a:r>
          </a:p>
          <a:p>
            <a:pPr marL="6350" marR="0" lvl="0" indent="-6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                              </a:t>
            </a:r>
            <a:r>
              <a:rPr kumimoji="0" lang="uk-UA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посада. </a:t>
            </a:r>
          </a:p>
          <a:p>
            <a:pPr marL="6350" marR="0" lvl="0" indent="-6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4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010272"/>
            <a:ext cx="9144000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lvl="0" indent="26988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3600" b="1" i="1" dirty="0">
                <a:latin typeface="Georgia" pitchFamily="18" charset="0"/>
              </a:rPr>
              <a:t>Принципи вибору професії</a:t>
            </a:r>
            <a:r>
              <a:rPr lang="uk-UA" sz="3600" b="1" i="1" dirty="0" smtClean="0">
                <a:latin typeface="Georgia" pitchFamily="18" charset="0"/>
              </a:rPr>
              <a:t>.</a:t>
            </a:r>
          </a:p>
          <a:p>
            <a:pPr marL="69850" lvl="0" indent="26988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600" b="1" i="1" dirty="0">
                <a:latin typeface="Georgia" pitchFamily="18" charset="0"/>
              </a:rPr>
              <a:t/>
            </a:r>
            <a:br>
              <a:rPr lang="ru-RU" sz="3600" b="1" i="1" dirty="0">
                <a:latin typeface="Georgia" pitchFamily="18" charset="0"/>
              </a:rPr>
            </a:br>
            <a:r>
              <a:rPr lang="ru-RU" sz="3600" b="1" i="1" dirty="0">
                <a:latin typeface="Georgia" pitchFamily="18" charset="0"/>
              </a:rPr>
              <a:t> </a:t>
            </a:r>
            <a:r>
              <a:rPr lang="uk-UA" sz="3600" b="1" i="1" dirty="0">
                <a:latin typeface="Georgia" pitchFamily="18" charset="0"/>
              </a:rPr>
              <a:t>Професіограма як джерело інформації про професію.</a:t>
            </a:r>
            <a:endParaRPr lang="ru-RU" sz="3600" b="1" i="1" dirty="0">
              <a:latin typeface="Georgia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214290"/>
            <a:ext cx="91440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“ Я і світ моїх професій ”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професии\139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14"/>
            <a:ext cx="9144000" cy="15716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побудови</a:t>
            </a:r>
            <a:r>
              <a:rPr lang="uk-UA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uk-UA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професіограми</a:t>
            </a: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2143128"/>
            <a:ext cx="8553480" cy="4714872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1.Назва;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2. Значення й місце в суспільстві, соціальний попит;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3. Вид праці (механізована,ручна,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автоматизирована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4. Предмет й продукт праці;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5. Знання й уміння, необхідні для роботи;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6. Умови роботи, обладнання робочого місця;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7. Режим праці і відпочинку;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8. Медичні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противопоказання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9. Вплив професії на особистість (розвиток розумових здібностей  людини, загальний культурний рівень);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10. Вимоги до особистих якостей;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11. Шляхи одержання професії (навчальні заклади, умови вступу до них);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12. Перспективи професійного росту;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13. Споріднені професії.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професии\139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3643314"/>
            <a:ext cx="8072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Бовдуй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Ганна Петрівна</a:t>
            </a:r>
          </a:p>
          <a:p>
            <a:pPr algn="ctr"/>
            <a:endParaRPr lang="uk-UA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Завідувач бібліотеки-філії № 10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M:\професии\2012-12-03 16.56.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3447801" cy="23574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000803_1055_6537_vnv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2988" y="214290"/>
            <a:ext cx="2736382" cy="2571768"/>
          </a:xfrm>
          <a:prstGeom prst="rect">
            <a:avLst/>
          </a:prstGeom>
          <a:noFill/>
        </p:spPr>
      </p:pic>
      <p:pic>
        <p:nvPicPr>
          <p:cNvPr id="5" name="Picture 5" descr="000803_1071_1193_vnv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5"/>
            <a:ext cx="1913824" cy="2357454"/>
          </a:xfrm>
          <a:prstGeom prst="rect">
            <a:avLst/>
          </a:prstGeom>
          <a:noFill/>
        </p:spPr>
      </p:pic>
      <p:pic>
        <p:nvPicPr>
          <p:cNvPr id="6" name="Picture 5" descr="000803_1071_1205_vnv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785926"/>
            <a:ext cx="1511301" cy="2481203"/>
          </a:xfrm>
          <a:prstGeom prst="rect">
            <a:avLst/>
          </a:prstGeom>
          <a:noFill/>
        </p:spPr>
      </p:pic>
      <p:pic>
        <p:nvPicPr>
          <p:cNvPr id="7" name="Picture 5" descr="000803_1071_1195_vnv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3643314"/>
            <a:ext cx="1299412" cy="2871795"/>
          </a:xfrm>
          <a:prstGeom prst="rect">
            <a:avLst/>
          </a:prstGeom>
          <a:noFill/>
        </p:spPr>
      </p:pic>
      <p:pic>
        <p:nvPicPr>
          <p:cNvPr id="8" name="Picture 6" descr="000803_1055_8705_vnv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214818"/>
            <a:ext cx="3414143" cy="2405057"/>
          </a:xfrm>
          <a:prstGeom prst="rect">
            <a:avLst/>
          </a:prstGeom>
          <a:noFill/>
        </p:spPr>
      </p:pic>
      <p:pic>
        <p:nvPicPr>
          <p:cNvPr id="9" name="Picture 5" descr="000803_1055_5843_vnvv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2928934"/>
            <a:ext cx="1954206" cy="1970137"/>
          </a:xfrm>
          <a:prstGeom prst="rect">
            <a:avLst/>
          </a:prstGeom>
          <a:noFill/>
        </p:spPr>
      </p:pic>
      <p:pic>
        <p:nvPicPr>
          <p:cNvPr id="10" name="Picture 7" descr="000803_1055_8711_vnvv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428604"/>
            <a:ext cx="2671757" cy="1858510"/>
          </a:xfrm>
          <a:prstGeom prst="rect">
            <a:avLst/>
          </a:prstGeom>
          <a:noFill/>
        </p:spPr>
      </p:pic>
      <p:pic>
        <p:nvPicPr>
          <p:cNvPr id="11" name="Picture 5" descr="000803_1073_3592_vnvv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9058" y="4214818"/>
            <a:ext cx="2025072" cy="2343146"/>
          </a:xfrm>
          <a:prstGeom prst="rect">
            <a:avLst/>
          </a:prstGeom>
          <a:noFill/>
        </p:spPr>
      </p:pic>
      <p:pic>
        <p:nvPicPr>
          <p:cNvPr id="12" name="Picture 5" descr="000803_1073_3540_vnvv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57554" y="2214554"/>
            <a:ext cx="2092322" cy="193589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uk-UA" smtClean="0"/>
              <a:t>Висловлювання </a:t>
            </a:r>
            <a:r>
              <a:rPr lang="uk-UA" dirty="0" smtClean="0"/>
              <a:t>відомих людей</a:t>
            </a:r>
            <a:endParaRPr lang="uk-UA" dirty="0"/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uk-UA" i="1" dirty="0" smtClean="0"/>
              <a:t>Якщо ви вдало оберете працю і вкладете в неї свою душу, то щастя само вас знайде</a:t>
            </a:r>
            <a:r>
              <a:rPr lang="uk-UA" dirty="0" smtClean="0"/>
              <a:t>.                                       К.Д.Ушинський</a:t>
            </a:r>
          </a:p>
          <a:p>
            <a:pPr>
              <a:defRPr/>
            </a:pPr>
            <a:r>
              <a:rPr lang="uk-UA" i="1" dirty="0" smtClean="0"/>
              <a:t>Що людина робить, такою вона і є.                 </a:t>
            </a:r>
          </a:p>
          <a:p>
            <a:pPr>
              <a:buNone/>
              <a:defRPr/>
            </a:pPr>
            <a:r>
              <a:rPr lang="uk-UA" i="1" dirty="0" smtClean="0"/>
              <a:t>                                                                    </a:t>
            </a:r>
            <a:r>
              <a:rPr lang="uk-UA" dirty="0" smtClean="0"/>
              <a:t>Г.Гегель</a:t>
            </a:r>
          </a:p>
          <a:p>
            <a:pPr>
              <a:defRPr/>
            </a:pPr>
            <a:r>
              <a:rPr lang="uk-UA" i="1" dirty="0" smtClean="0"/>
              <a:t>Я </a:t>
            </a:r>
            <a:r>
              <a:rPr lang="uk-UA" i="1" dirty="0" err="1" smtClean="0"/>
              <a:t>ниодну</a:t>
            </a:r>
            <a:r>
              <a:rPr lang="uk-UA" i="1" dirty="0" smtClean="0"/>
              <a:t> </a:t>
            </a:r>
            <a:r>
              <a:rPr lang="uk-UA" i="1" dirty="0" err="1" smtClean="0"/>
              <a:t>минуту</a:t>
            </a:r>
            <a:r>
              <a:rPr lang="uk-UA" i="1" dirty="0" smtClean="0"/>
              <a:t> в </a:t>
            </a:r>
            <a:r>
              <a:rPr lang="uk-UA" i="1" dirty="0" err="1" smtClean="0"/>
              <a:t>жизни</a:t>
            </a:r>
            <a:r>
              <a:rPr lang="uk-UA" i="1" dirty="0" smtClean="0"/>
              <a:t> </a:t>
            </a:r>
            <a:r>
              <a:rPr lang="uk-UA" i="1" dirty="0" err="1" smtClean="0"/>
              <a:t>никогда</a:t>
            </a:r>
            <a:r>
              <a:rPr lang="uk-UA" i="1" dirty="0" smtClean="0"/>
              <a:t> не </a:t>
            </a:r>
            <a:r>
              <a:rPr lang="uk-UA" i="1" dirty="0" err="1" smtClean="0"/>
              <a:t>работал</a:t>
            </a:r>
            <a:r>
              <a:rPr lang="uk-UA" i="1" dirty="0" smtClean="0"/>
              <a:t>, я </a:t>
            </a:r>
            <a:r>
              <a:rPr lang="uk-UA" i="1" dirty="0" err="1" smtClean="0"/>
              <a:t>получал</a:t>
            </a:r>
            <a:r>
              <a:rPr lang="uk-UA" i="1" dirty="0" smtClean="0"/>
              <a:t> </a:t>
            </a:r>
            <a:r>
              <a:rPr lang="uk-UA" i="1" dirty="0" err="1" smtClean="0"/>
              <a:t>удовольствие</a:t>
            </a:r>
            <a:r>
              <a:rPr lang="uk-UA" i="1" dirty="0" smtClean="0"/>
              <a:t>.  </a:t>
            </a:r>
          </a:p>
          <a:p>
            <a:pPr algn="r">
              <a:buNone/>
              <a:defRPr/>
            </a:pPr>
            <a:r>
              <a:rPr lang="uk-UA" i="1" dirty="0" smtClean="0"/>
              <a:t>        </a:t>
            </a:r>
            <a:r>
              <a:rPr lang="uk-UA" dirty="0" err="1" smtClean="0"/>
              <a:t>Нобелевский</a:t>
            </a:r>
            <a:r>
              <a:rPr lang="uk-UA" dirty="0" smtClean="0"/>
              <a:t> лауреат</a:t>
            </a:r>
          </a:p>
          <a:p>
            <a:pPr>
              <a:defRPr/>
            </a:pPr>
            <a:endParaRPr lang="uk-UA" dirty="0" smtClean="0"/>
          </a:p>
          <a:p>
            <a:pPr>
              <a:buFont typeface="Arial" charset="0"/>
              <a:buChar char="•"/>
              <a:defRPr/>
            </a:pPr>
            <a:endParaRPr lang="uk-UA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професии\139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2958298"/>
            <a:ext cx="8072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анимаш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1643074" cy="1838016"/>
          </a:xfrm>
          <a:prstGeom prst="rect">
            <a:avLst/>
          </a:prstGeom>
          <a:noFill/>
        </p:spPr>
      </p:pic>
      <p:pic>
        <p:nvPicPr>
          <p:cNvPr id="53252" name="Picture 4" descr="анимаш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4075" y="714356"/>
            <a:ext cx="1409357" cy="1214446"/>
          </a:xfrm>
          <a:prstGeom prst="rect">
            <a:avLst/>
          </a:prstGeom>
          <a:noFill/>
        </p:spPr>
      </p:pic>
      <p:pic>
        <p:nvPicPr>
          <p:cNvPr id="53254" name="Picture 6" descr="фотограф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429132"/>
            <a:ext cx="1571636" cy="1896802"/>
          </a:xfrm>
          <a:prstGeom prst="rect">
            <a:avLst/>
          </a:prstGeom>
          <a:noFill/>
        </p:spPr>
      </p:pic>
      <p:pic>
        <p:nvPicPr>
          <p:cNvPr id="53256" name="Picture 8" descr="повар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4357694"/>
            <a:ext cx="1171579" cy="189933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812213" cy="1760538"/>
          </a:xfrm>
        </p:spPr>
        <p:txBody>
          <a:bodyPr/>
          <a:lstStyle/>
          <a:p>
            <a:pPr eaLnBrk="1" hangingPunct="1">
              <a:defRPr/>
            </a:pPr>
            <a:r>
              <a:rPr lang="uk-UA" b="1" i="1" u="sng" dirty="0" smtClean="0"/>
              <a:t>Професійне самовизначення</a:t>
            </a:r>
            <a:r>
              <a:rPr lang="uk-UA" dirty="0" smtClean="0"/>
              <a:t> </a:t>
            </a:r>
            <a:endParaRPr lang="ru-RU" dirty="0" smtClean="0"/>
          </a:p>
        </p:txBody>
      </p:sp>
      <p:sp>
        <p:nvSpPr>
          <p:cNvPr id="7" name="Rectangle 14"/>
          <p:cNvSpPr>
            <a:spLocks noGrp="1" noChangeArrowheads="1"/>
          </p:cNvSpPr>
          <p:nvPr>
            <p:ph idx="1"/>
          </p:nvPr>
        </p:nvSpPr>
        <p:spPr>
          <a:xfrm>
            <a:off x="428596" y="2492375"/>
            <a:ext cx="8410604" cy="2293947"/>
          </a:xfrm>
        </p:spPr>
        <p:txBody>
          <a:bodyPr/>
          <a:lstStyle/>
          <a:p>
            <a:pPr marL="6350" indent="-6350" algn="ctr" eaLnBrk="1" hangingPunct="1">
              <a:buFont typeface="Wingdings" pitchFamily="2" charset="2"/>
              <a:buNone/>
              <a:defRPr/>
            </a:pP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це вибір професії і подальше формування людини як професіоналу.</a:t>
            </a:r>
            <a:r>
              <a:rPr lang="uk-UA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endParaRPr lang="ru-RU" sz="4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професии\139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b="1" dirty="0" smtClean="0"/>
              <a:t>Рівні професіональної підготовки</a:t>
            </a:r>
            <a:r>
              <a:rPr lang="ru-RU" b="1" dirty="0" smtClean="0"/>
              <a:t> 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357298"/>
            <a:ext cx="8929718" cy="390050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b="1" dirty="0" smtClean="0">
                <a:solidFill>
                  <a:srgbClr val="3333FF"/>
                </a:solidFill>
                <a:latin typeface="Times New Roman" pitchFamily="18" charset="0"/>
              </a:rPr>
              <a:t>Повна загально-середня</a:t>
            </a:r>
            <a:r>
              <a:rPr lang="uk-UA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uk-UA" i="1" dirty="0" smtClean="0">
                <a:solidFill>
                  <a:srgbClr val="3333FF"/>
                </a:solidFill>
                <a:latin typeface="Times New Roman" pitchFamily="18" charset="0"/>
              </a:rPr>
              <a:t>– </a:t>
            </a:r>
            <a:r>
              <a:rPr lang="uk-UA" i="1" dirty="0" err="1" smtClean="0">
                <a:solidFill>
                  <a:srgbClr val="3333FF"/>
                </a:solidFill>
                <a:latin typeface="Times New Roman" pitchFamily="18" charset="0"/>
              </a:rPr>
              <a:t>середньоосвітні</a:t>
            </a:r>
            <a:r>
              <a:rPr lang="uk-UA" i="1" dirty="0" smtClean="0">
                <a:solidFill>
                  <a:srgbClr val="3333FF"/>
                </a:solidFill>
                <a:latin typeface="Times New Roman" pitchFamily="18" charset="0"/>
              </a:rPr>
              <a:t> заклади </a:t>
            </a:r>
            <a:r>
              <a:rPr lang="uk-UA" sz="2800" i="1" dirty="0" smtClean="0">
                <a:solidFill>
                  <a:srgbClr val="3333FF"/>
                </a:solidFill>
                <a:latin typeface="Times New Roman" pitchFamily="18" charset="0"/>
              </a:rPr>
              <a:t>(школа)</a:t>
            </a:r>
            <a:endParaRPr lang="uk-UA" sz="2800" b="1" i="1" dirty="0" smtClean="0">
              <a:solidFill>
                <a:srgbClr val="3333FF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uk-UA" b="1" dirty="0" smtClean="0">
                <a:solidFill>
                  <a:srgbClr val="3333FF"/>
                </a:solidFill>
                <a:latin typeface="Times New Roman" pitchFamily="18" charset="0"/>
              </a:rPr>
              <a:t>Професійно-технічна</a:t>
            </a:r>
            <a:r>
              <a:rPr lang="uk-UA" i="1" dirty="0" smtClean="0">
                <a:solidFill>
                  <a:srgbClr val="3333FF"/>
                </a:solidFill>
                <a:latin typeface="Times New Roman" pitchFamily="18" charset="0"/>
              </a:rPr>
              <a:t>  - професійні училища, приватні професійні школи</a:t>
            </a:r>
            <a:endParaRPr lang="uk-UA" b="1" i="1" dirty="0" smtClean="0">
              <a:solidFill>
                <a:srgbClr val="3333FF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uk-UA" b="1" dirty="0" smtClean="0">
                <a:solidFill>
                  <a:srgbClr val="3333FF"/>
                </a:solidFill>
                <a:latin typeface="Times New Roman" pitchFamily="18" charset="0"/>
              </a:rPr>
              <a:t>Базова вища</a:t>
            </a:r>
            <a:r>
              <a:rPr lang="uk-UA" i="1" dirty="0" smtClean="0">
                <a:solidFill>
                  <a:srgbClr val="3333FF"/>
                </a:solidFill>
                <a:latin typeface="Times New Roman" pitchFamily="18" charset="0"/>
              </a:rPr>
              <a:t> – технікуми, педучилища</a:t>
            </a:r>
            <a:endParaRPr lang="uk-UA" b="1" i="1" dirty="0" smtClean="0">
              <a:solidFill>
                <a:srgbClr val="3333FF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uk-UA" b="1" dirty="0" smtClean="0">
                <a:solidFill>
                  <a:srgbClr val="3333FF"/>
                </a:solidFill>
                <a:latin typeface="Times New Roman" pitchFamily="18" charset="0"/>
              </a:rPr>
              <a:t>Повна вища</a:t>
            </a:r>
            <a:r>
              <a:rPr lang="uk-UA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uk-UA" i="1" dirty="0" smtClean="0">
                <a:solidFill>
                  <a:srgbClr val="3333FF"/>
                </a:solidFill>
                <a:latin typeface="Times New Roman" pitchFamily="18" charset="0"/>
              </a:rPr>
              <a:t>– інститути та університети.</a:t>
            </a:r>
            <a:endParaRPr lang="ru-RU" i="1" dirty="0" smtClean="0">
              <a:solidFill>
                <a:srgbClr val="3333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785786" y="2143116"/>
            <a:ext cx="7767662" cy="1900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«ФОРМУЛА ПРАВИЛЬНОГО </a:t>
            </a:r>
          </a:p>
          <a:p>
            <a:pPr algn="ctr"/>
            <a:r>
              <a:rPr lang="ru-RU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ВИБОРУ ПРОФЕСІЇ»</a:t>
            </a:r>
          </a:p>
        </p:txBody>
      </p:sp>
      <p:pic>
        <p:nvPicPr>
          <p:cNvPr id="8196" name="Picture 6" descr="1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58082" y="4214818"/>
            <a:ext cx="1476375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F:\професии\139\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graphicFrame>
        <p:nvGraphicFramePr>
          <p:cNvPr id="1026" name="Diagram 34"/>
          <p:cNvGraphicFramePr>
            <a:graphicFrameLocks/>
          </p:cNvGraphicFramePr>
          <p:nvPr>
            <p:ph idx="4294967295"/>
          </p:nvPr>
        </p:nvGraphicFramePr>
        <p:xfrm>
          <a:off x="1357290" y="285729"/>
          <a:ext cx="6840537" cy="4714908"/>
        </p:xfrm>
        <a:graphic>
          <a:graphicData uri="http://schemas.openxmlformats.org/drawingml/2006/compatibility">
            <com:legacyDrawing xmlns:com="http://schemas.openxmlformats.org/drawingml/2006/compatibility" spid="_x0000_s19458"/>
          </a:graphicData>
        </a:graphic>
      </p:graphicFrame>
      <p:sp>
        <p:nvSpPr>
          <p:cNvPr id="1030" name="Rectangle 11"/>
          <p:cNvSpPr>
            <a:spLocks noChangeArrowheads="1"/>
          </p:cNvSpPr>
          <p:nvPr/>
        </p:nvSpPr>
        <p:spPr bwMode="auto">
          <a:xfrm>
            <a:off x="2555875" y="4941888"/>
            <a:ext cx="568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dirty="0">
                <a:solidFill>
                  <a:srgbClr val="33CC33"/>
                </a:solidFill>
                <a:latin typeface="Times New Roman" pitchFamily="18" charset="0"/>
              </a:rPr>
              <a:t>ХОЧУ</a:t>
            </a:r>
            <a:r>
              <a:rPr lang="uk-UA" sz="2400" dirty="0">
                <a:solidFill>
                  <a:schemeClr val="accent1"/>
                </a:solidFill>
                <a:latin typeface="Times New Roman" pitchFamily="18" charset="0"/>
              </a:rPr>
              <a:t> – </a:t>
            </a:r>
            <a:r>
              <a:rPr lang="uk-UA" sz="2400" dirty="0">
                <a:solidFill>
                  <a:srgbClr val="FF9900"/>
                </a:solidFill>
                <a:latin typeface="Times New Roman" pitchFamily="18" charset="0"/>
              </a:rPr>
              <a:t>і</a:t>
            </a:r>
            <a:r>
              <a:rPr lang="ru-RU" sz="2400" dirty="0" err="1">
                <a:solidFill>
                  <a:srgbClr val="FF9900"/>
                </a:solidFill>
                <a:latin typeface="Times New Roman" pitchFamily="18" charset="0"/>
              </a:rPr>
              <a:t>нтереси</a:t>
            </a:r>
            <a:r>
              <a:rPr lang="ru-RU" sz="2400" dirty="0">
                <a:solidFill>
                  <a:srgbClr val="FF9900"/>
                </a:solidFill>
                <a:latin typeface="Times New Roman" pitchFamily="18" charset="0"/>
              </a:rPr>
              <a:t> та </a:t>
            </a:r>
            <a:r>
              <a:rPr lang="ru-RU" sz="2400" dirty="0" err="1">
                <a:solidFill>
                  <a:srgbClr val="FF9900"/>
                </a:solidFill>
                <a:latin typeface="Times New Roman" pitchFamily="18" charset="0"/>
              </a:rPr>
              <a:t>схильності</a:t>
            </a:r>
            <a:endParaRPr lang="ru-RU" sz="2400" dirty="0">
              <a:solidFill>
                <a:srgbClr val="FF99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1026" grpId="0"/>
      <p:bldP spid="10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професии\139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3108" y="4643446"/>
            <a:ext cx="6715172" cy="1857388"/>
          </a:xfrm>
        </p:spPr>
        <p:txBody>
          <a:bodyPr/>
          <a:lstStyle/>
          <a:p>
            <a:pPr algn="just" eaLnBrk="1" hangingPunct="1">
              <a:defRPr/>
            </a:pPr>
            <a:r>
              <a:rPr lang="uk-UA" b="1" dirty="0" smtClean="0">
                <a:solidFill>
                  <a:srgbClr val="33CC33"/>
                </a:solidFill>
                <a:effectLst/>
                <a:latin typeface="Times New Roman" pitchFamily="18" charset="0"/>
              </a:rPr>
              <a:t>ХОЧУ</a:t>
            </a:r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</a:rPr>
              <a:t>       </a:t>
            </a:r>
            <a:r>
              <a:rPr lang="uk-UA" dirty="0" smtClean="0">
                <a:effectLst/>
                <a:latin typeface="Times New Roman" pitchFamily="18" charset="0"/>
              </a:rPr>
              <a:t>– </a:t>
            </a:r>
            <a:r>
              <a:rPr lang="uk-UA" dirty="0" smtClean="0">
                <a:solidFill>
                  <a:srgbClr val="FF9900"/>
                </a:solidFill>
                <a:effectLst/>
                <a:latin typeface="Times New Roman" pitchFamily="18" charset="0"/>
              </a:rPr>
              <a:t>інтереси та схильності</a:t>
            </a:r>
          </a:p>
          <a:p>
            <a:pPr algn="just" eaLnBrk="1" hangingPunct="1">
              <a:defRPr/>
            </a:pPr>
            <a:r>
              <a:rPr lang="uk-UA" b="1" dirty="0" smtClean="0">
                <a:solidFill>
                  <a:srgbClr val="00CCFF"/>
                </a:solidFill>
                <a:effectLst/>
                <a:latin typeface="Times New Roman" pitchFamily="18" charset="0"/>
              </a:rPr>
              <a:t>ЗМОЖУ  </a:t>
            </a:r>
            <a:r>
              <a:rPr lang="uk-UA" b="1" dirty="0" smtClean="0">
                <a:effectLst/>
                <a:latin typeface="Times New Roman" pitchFamily="18" charset="0"/>
              </a:rPr>
              <a:t>–</a:t>
            </a:r>
            <a:r>
              <a:rPr lang="uk-UA" dirty="0" smtClean="0">
                <a:effectLst/>
                <a:latin typeface="Times New Roman" pitchFamily="18" charset="0"/>
              </a:rPr>
              <a:t> </a:t>
            </a:r>
            <a:r>
              <a:rPr lang="uk-UA" dirty="0" smtClean="0">
                <a:solidFill>
                  <a:schemeClr val="tx2"/>
                </a:solidFill>
                <a:effectLst/>
                <a:latin typeface="Times New Roman" pitchFamily="18" charset="0"/>
              </a:rPr>
              <a:t>здібності людини до освоєння тієї  чи іншої діяльності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219" name="_s1028"/>
          <p:cNvSpPr>
            <a:spLocks noChangeArrowheads="1" noTextEdit="1"/>
          </p:cNvSpPr>
          <p:nvPr/>
        </p:nvSpPr>
        <p:spPr bwMode="auto">
          <a:xfrm>
            <a:off x="4591033" y="1714488"/>
            <a:ext cx="3071834" cy="2786082"/>
          </a:xfrm>
          <a:prstGeom prst="ellipse">
            <a:avLst/>
          </a:prstGeom>
          <a:solidFill>
            <a:srgbClr val="00FF00">
              <a:alpha val="50195"/>
            </a:srgbClr>
          </a:solidFill>
          <a:ln w="4699">
            <a:solidFill>
              <a:schemeClr val="accent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9220" name="_s1030"/>
          <p:cNvSpPr>
            <a:spLocks noChangeArrowheads="1" noTextEdit="1"/>
          </p:cNvSpPr>
          <p:nvPr/>
        </p:nvSpPr>
        <p:spPr bwMode="auto">
          <a:xfrm>
            <a:off x="2857488" y="1643050"/>
            <a:ext cx="2953098" cy="2786082"/>
          </a:xfrm>
          <a:prstGeom prst="ellipse">
            <a:avLst/>
          </a:prstGeom>
          <a:solidFill>
            <a:srgbClr val="00FFFF">
              <a:alpha val="50195"/>
            </a:srgbClr>
          </a:solidFill>
          <a:ln w="4699">
            <a:solidFill>
              <a:schemeClr val="hlink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5500694" y="873609"/>
            <a:ext cx="14430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Хочу</a:t>
            </a: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3286116" y="857232"/>
            <a:ext cx="16703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Зможу</a:t>
            </a:r>
            <a:endParaRPr lang="ru-RU" sz="4000" b="1" dirty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9219" grpId="0" animBg="1"/>
      <p:bldP spid="9220" grpId="0" animBg="1"/>
      <p:bldP spid="9221" grpId="0"/>
      <p:bldP spid="92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2" name="Picture 12" descr="F:\професии\139\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08" y="-214338"/>
            <a:ext cx="7000892" cy="142876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b="1" i="1" u="sng" dirty="0" smtClean="0"/>
              <a:t>Формула правильного </a:t>
            </a:r>
            <a:br>
              <a:rPr lang="uk-UA" b="1" i="1" u="sng" dirty="0" smtClean="0"/>
            </a:br>
            <a:r>
              <a:rPr lang="uk-UA" b="1" i="1" u="sng" dirty="0" smtClean="0"/>
              <a:t>вибору:</a:t>
            </a:r>
            <a:r>
              <a:rPr lang="uk-UA" dirty="0" smtClean="0"/>
              <a:t> </a:t>
            </a:r>
            <a:endParaRPr lang="ru-RU" dirty="0" smtClean="0"/>
          </a:p>
        </p:txBody>
      </p:sp>
      <p:graphicFrame>
        <p:nvGraphicFramePr>
          <p:cNvPr id="2050" name="Diagram 34"/>
          <p:cNvGraphicFramePr>
            <a:graphicFrameLocks/>
          </p:cNvGraphicFramePr>
          <p:nvPr>
            <p:ph type="dgm" idx="1"/>
          </p:nvPr>
        </p:nvGraphicFramePr>
        <p:xfrm>
          <a:off x="1571604" y="857232"/>
          <a:ext cx="7572396" cy="5643602"/>
        </p:xfrm>
        <a:graphic>
          <a:graphicData uri="http://schemas.openxmlformats.org/drawingml/2006/compatibility">
            <com:legacyDrawing xmlns:com="http://schemas.openxmlformats.org/drawingml/2006/compatibility" spid="_x0000_s20482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Dgm spid="20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професии\139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14338"/>
            <a:ext cx="9144000" cy="1905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b="1" dirty="0" smtClean="0"/>
              <a:t>Давайте розглянемо ілюстрації. </a:t>
            </a:r>
            <a:br>
              <a:rPr lang="uk-UA" b="1" dirty="0" smtClean="0"/>
            </a:br>
            <a:r>
              <a:rPr lang="uk-UA" b="1" dirty="0" smtClean="0"/>
              <a:t>Які ви бачите професії?</a:t>
            </a:r>
            <a:r>
              <a:rPr lang="uk-UA" dirty="0" smtClean="0"/>
              <a:t> </a:t>
            </a:r>
            <a:endParaRPr lang="ru-RU" dirty="0" smtClean="0"/>
          </a:p>
        </p:txBody>
      </p:sp>
      <p:pic>
        <p:nvPicPr>
          <p:cNvPr id="23556" name="Picture 4" descr="http://4.bp.blogspot.com/-gwnjcwyPGyU/Tc6eSl0htWI/AAAAAAAAE7o/rw8m_ory4i4/s400/veterinar-simfero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00240"/>
            <a:ext cx="2354511" cy="1571636"/>
          </a:xfrm>
          <a:prstGeom prst="rect">
            <a:avLst/>
          </a:prstGeom>
          <a:noFill/>
        </p:spPr>
      </p:pic>
      <p:pic>
        <p:nvPicPr>
          <p:cNvPr id="23558" name="Picture 6" descr="http://www.medblog.com.ua/content/files/%D0%B2%D1%80%D0%B0%D1%87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71942"/>
            <a:ext cx="1624009" cy="2184765"/>
          </a:xfrm>
          <a:prstGeom prst="rect">
            <a:avLst/>
          </a:prstGeom>
          <a:noFill/>
        </p:spPr>
      </p:pic>
      <p:pic>
        <p:nvPicPr>
          <p:cNvPr id="23560" name="Picture 8" descr="http://1.bp.blogspot.com/_sgZV7BWA5P4/S_QLaBCePiI/AAAAAAAAAAM/nfKdjo_j7Oc/s320/programmer_27_8_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1928802"/>
            <a:ext cx="1724020" cy="1724020"/>
          </a:xfrm>
          <a:prstGeom prst="rect">
            <a:avLst/>
          </a:prstGeom>
          <a:noFill/>
        </p:spPr>
      </p:pic>
      <p:pic>
        <p:nvPicPr>
          <p:cNvPr id="23562" name="Picture 10" descr="http://worldtranslation.org/uploads/Image/News/Education/teacher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4071942"/>
            <a:ext cx="1732242" cy="2241521"/>
          </a:xfrm>
          <a:prstGeom prst="rect">
            <a:avLst/>
          </a:prstGeom>
          <a:noFill/>
        </p:spPr>
      </p:pic>
      <p:pic>
        <p:nvPicPr>
          <p:cNvPr id="23564" name="Picture 12" descr="http://img.domo.by/images/custom/sellers/13215/01/images/%D1%81%D0%B2%D0%B0%D1%80%D1%89%D0%B8%D0%B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1928803"/>
            <a:ext cx="1932253" cy="1763044"/>
          </a:xfrm>
          <a:prstGeom prst="rect">
            <a:avLst/>
          </a:prstGeom>
          <a:noFill/>
        </p:spPr>
      </p:pic>
      <p:pic>
        <p:nvPicPr>
          <p:cNvPr id="23566" name="Picture 14" descr="http://prof.biografguru.ru/subdmn/prof/img/49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4000504"/>
            <a:ext cx="1714512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theme/theme1.xml><?xml version="1.0" encoding="utf-8"?>
<a:theme xmlns:a="http://schemas.openxmlformats.org/drawingml/2006/main" name="13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139</Template>
  <TotalTime>354</TotalTime>
  <Words>617</Words>
  <Application>Microsoft Office PowerPoint</Application>
  <PresentationFormat>Экран (4:3)</PresentationFormat>
  <Paragraphs>109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Calibri</vt:lpstr>
      <vt:lpstr>Arial</vt:lpstr>
      <vt:lpstr>139</vt:lpstr>
      <vt:lpstr>Я і світ моїх професій</vt:lpstr>
      <vt:lpstr>Слайд 2</vt:lpstr>
      <vt:lpstr>Професійне самовизначення </vt:lpstr>
      <vt:lpstr>Рівні професіональної підготовки :</vt:lpstr>
      <vt:lpstr>Слайд 5</vt:lpstr>
      <vt:lpstr>Слайд 6</vt:lpstr>
      <vt:lpstr>Слайд 7</vt:lpstr>
      <vt:lpstr>Формула правильного  вибору: </vt:lpstr>
      <vt:lpstr>Давайте розглянемо ілюстрації.  Які ви бачите професії? </vt:lpstr>
      <vt:lpstr>Професія </vt:lpstr>
      <vt:lpstr>Спеціальність </vt:lpstr>
      <vt:lpstr>Дві спеціальності – окуліст та ветеринар. Але це все люди однієї професії.</vt:lpstr>
      <vt:lpstr>Слайд 13</vt:lpstr>
      <vt:lpstr>Посада </vt:lpstr>
      <vt:lpstr>Кваліфікація </vt:lpstr>
      <vt:lpstr>Завдання. </vt:lpstr>
      <vt:lpstr>Слайд 17</vt:lpstr>
      <vt:lpstr>Слайд 18</vt:lpstr>
      <vt:lpstr>Професіограма </vt:lpstr>
      <vt:lpstr>Алгоритм побудови  професіограми </vt:lpstr>
      <vt:lpstr>Слайд 21</vt:lpstr>
      <vt:lpstr>Слайд 22</vt:lpstr>
      <vt:lpstr>Висловлювання відомих людей</vt:lpstr>
      <vt:lpstr>Слайд 24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і світ моїх професій</dc:title>
  <dc:creator>User</dc:creator>
  <cp:lastModifiedBy>UserXP</cp:lastModifiedBy>
  <cp:revision>30</cp:revision>
  <dcterms:created xsi:type="dcterms:W3CDTF">2012-12-01T16:45:26Z</dcterms:created>
  <dcterms:modified xsi:type="dcterms:W3CDTF">2003-01-01T00:42:22Z</dcterms:modified>
</cp:coreProperties>
</file>