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73" r:id="rId9"/>
    <p:sldId id="263" r:id="rId10"/>
    <p:sldId id="264" r:id="rId11"/>
    <p:sldId id="274"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20"/>
    <p:restoredTop sz="99118" autoAdjust="0"/>
  </p:normalViewPr>
  <p:slideViewPr>
    <p:cSldViewPr>
      <p:cViewPr varScale="1">
        <p:scale>
          <a:sx n="74" d="100"/>
          <a:sy n="74"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27D57B1-763D-423A-9848-A0EB5D16780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7D57B1-763D-423A-9848-A0EB5D16780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7D57B1-763D-423A-9848-A0EB5D16780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96F9B43-6BA5-428B-AAAF-7B235F8E5F84}" type="datetimeFigureOut">
              <a:rPr lang="ru-RU" smtClean="0"/>
              <a:pPr/>
              <a:t>20.02.2012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227D57B1-763D-423A-9848-A0EB5D16780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6F9B43-6BA5-428B-AAAF-7B235F8E5F84}" type="datetimeFigureOut">
              <a:rPr lang="ru-RU" smtClean="0"/>
              <a:pPr/>
              <a:t>20.02.2012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7D57B1-763D-423A-9848-A0EB5D16780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51000">
              <a:schemeClr val="bg2">
                <a:tint val="80000"/>
                <a:satMod val="400000"/>
                <a:alpha val="54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5800" y="785795"/>
            <a:ext cx="7772400" cy="2814656"/>
          </a:xfrm>
        </p:spPr>
        <p:txBody>
          <a:bodyPr>
            <a:normAutofit/>
          </a:bodyPr>
          <a:lstStyle/>
          <a:p>
            <a:r>
              <a:rPr lang="uk-UA" b="1" dirty="0">
                <a:solidFill>
                  <a:srgbClr val="FF0000"/>
                </a:solidFill>
                <a:latin typeface="Times New Roman" pitchFamily="18" charset="0"/>
                <a:cs typeface="Times New Roman" pitchFamily="18" charset="0"/>
              </a:rPr>
              <a:t>ТЕМА.</a:t>
            </a:r>
            <a:r>
              <a:rPr lang="uk-UA" dirty="0">
                <a:solidFill>
                  <a:srgbClr val="FF0000"/>
                </a:solidFill>
                <a:latin typeface="Times New Roman" pitchFamily="18" charset="0"/>
                <a:cs typeface="Times New Roman" pitchFamily="18" charset="0"/>
              </a:rPr>
              <a:t> </a:t>
            </a:r>
            <a:r>
              <a:rPr lang="uk-UA" dirty="0">
                <a:solidFill>
                  <a:schemeClr val="bg1"/>
                </a:solidFill>
                <a:latin typeface="Times New Roman" pitchFamily="18" charset="0"/>
                <a:cs typeface="Times New Roman" pitchFamily="18" charset="0"/>
              </a:rPr>
              <a:t>Фразеологізми різних стилів мовлення</a:t>
            </a:r>
            <a:r>
              <a:rPr lang="ru-RU" dirty="0">
                <a:solidFill>
                  <a:schemeClr val="bg1"/>
                </a:solidFill>
                <a:latin typeface="Times New Roman" pitchFamily="18" charset="0"/>
                <a:cs typeface="Times New Roman" pitchFamily="18" charset="0"/>
              </a:rPr>
              <a:t/>
            </a:r>
            <a:br>
              <a:rPr lang="ru-RU" dirty="0">
                <a:solidFill>
                  <a:schemeClr val="bg1"/>
                </a:solidFill>
                <a:latin typeface="Times New Roman" pitchFamily="18" charset="0"/>
                <a:cs typeface="Times New Roman" pitchFamily="18" charset="0"/>
              </a:rPr>
            </a:br>
            <a:endParaRPr lang="ru-RU" dirty="0">
              <a:solidFill>
                <a:schemeClr val="bg1"/>
              </a:solidFill>
              <a:latin typeface="Times New Roman" pitchFamily="18" charset="0"/>
              <a:cs typeface="Times New Roman" pitchFamily="18" charset="0"/>
            </a:endParaRPr>
          </a:p>
        </p:txBody>
      </p:sp>
      <p:sp>
        <p:nvSpPr>
          <p:cNvPr id="6" name="Подзаголовок 5"/>
          <p:cNvSpPr>
            <a:spLocks noGrp="1"/>
          </p:cNvSpPr>
          <p:nvPr>
            <p:ph type="subTitle" idx="1"/>
          </p:nvPr>
        </p:nvSpPr>
        <p:spPr>
          <a:xfrm>
            <a:off x="642910" y="2786058"/>
            <a:ext cx="7858180" cy="3429024"/>
          </a:xfrm>
        </p:spPr>
        <p:txBody>
          <a:bodyPr>
            <a:normAutofit/>
          </a:bodyPr>
          <a:lstStyle/>
          <a:p>
            <a:pPr algn="l"/>
            <a:r>
              <a:rPr lang="uk-UA" dirty="0">
                <a:solidFill>
                  <a:srgbClr val="FF0000"/>
                </a:solidFill>
                <a:latin typeface="Times New Roman" pitchFamily="18" charset="0"/>
                <a:cs typeface="Times New Roman" pitchFamily="18" charset="0"/>
              </a:rPr>
              <a:t>Мета: </a:t>
            </a:r>
            <a:r>
              <a:rPr lang="uk-UA" dirty="0">
                <a:solidFill>
                  <a:srgbClr val="002060"/>
                </a:solidFill>
                <a:latin typeface="Times New Roman" pitchFamily="18" charset="0"/>
                <a:cs typeface="Times New Roman" pitchFamily="18" charset="0"/>
              </a:rPr>
              <a:t>поглибити знання учнів з української фразеології; розкрити функціонально стилістичні можливості фразеологічних одиниць; формувати вміння використовувати фразеологізми в мовленні; розвивати творчі здібності учнів; виховувати в дусі народної моралі.</a:t>
            </a:r>
            <a:endParaRPr lang="ru-RU" dirty="0">
              <a:solidFill>
                <a:srgbClr val="00206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632798"/>
          </a:xfrm>
        </p:spPr>
        <p:txBody>
          <a:bodyPr>
            <a:normAutofit fontScale="90000"/>
          </a:bodyPr>
          <a:lstStyle/>
          <a:p>
            <a:r>
              <a:rPr lang="ru-RU" dirty="0" smtClean="0"/>
              <a:t/>
            </a:r>
            <a:br>
              <a:rPr lang="ru-RU" dirty="0" smtClean="0"/>
            </a:br>
            <a:r>
              <a:rPr lang="uk-UA" sz="2200" b="1" dirty="0" smtClean="0">
                <a:solidFill>
                  <a:schemeClr val="tx1"/>
                </a:solidFill>
                <a:latin typeface="Times New Roman" pitchFamily="18" charset="0"/>
                <a:cs typeface="Times New Roman" pitchFamily="18" charset="0"/>
              </a:rPr>
              <a:t>«Перекладачі»</a:t>
            </a:r>
            <a:r>
              <a:rPr lang="ru-RU" sz="2200" dirty="0" smtClean="0">
                <a:solidFill>
                  <a:schemeClr val="tx1"/>
                </a:solidFill>
                <a:latin typeface="Times New Roman" pitchFamily="18" charset="0"/>
                <a:cs typeface="Times New Roman" pitchFamily="18" charset="0"/>
              </a:rPr>
              <a:t/>
            </a:r>
            <a:br>
              <a:rPr lang="ru-RU" sz="2200" dirty="0" smtClean="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Перекласти фразеологізми українською мовою і визначити стиль мовлення, у якому вживаються.</a:t>
            </a:r>
            <a:r>
              <a:rPr lang="ru-RU" dirty="0" smtClean="0"/>
              <a:t/>
            </a:r>
            <a:br>
              <a:rPr lang="ru-RU" dirty="0" smtClean="0"/>
            </a:br>
            <a:endParaRPr lang="ru-RU" dirty="0"/>
          </a:p>
        </p:txBody>
      </p:sp>
      <p:sp>
        <p:nvSpPr>
          <p:cNvPr id="3" name="Содержимое 2"/>
          <p:cNvSpPr>
            <a:spLocks noGrp="1"/>
          </p:cNvSpPr>
          <p:nvPr>
            <p:ph idx="1"/>
          </p:nvPr>
        </p:nvSpPr>
        <p:spPr>
          <a:xfrm>
            <a:off x="457200" y="1285860"/>
            <a:ext cx="8229600" cy="5038740"/>
          </a:xfrm>
        </p:spPr>
        <p:txBody>
          <a:bodyPr>
            <a:normAutofit fontScale="85000" lnSpcReduction="20000"/>
          </a:bodyPr>
          <a:lstStyle/>
          <a:p>
            <a:r>
              <a:rPr lang="uk-UA" dirty="0" err="1" smtClean="0"/>
              <a:t>Общественное</a:t>
            </a:r>
            <a:r>
              <a:rPr lang="uk-UA" dirty="0" smtClean="0"/>
              <a:t> </a:t>
            </a:r>
            <a:r>
              <a:rPr lang="uk-UA" dirty="0" err="1" smtClean="0"/>
              <a:t>мнение</a:t>
            </a:r>
            <a:endParaRPr lang="ru-RU" dirty="0" smtClean="0"/>
          </a:p>
          <a:p>
            <a:r>
              <a:rPr lang="uk-UA" dirty="0" err="1" smtClean="0"/>
              <a:t>Принимать</a:t>
            </a:r>
            <a:r>
              <a:rPr lang="uk-UA" dirty="0" smtClean="0"/>
              <a:t> </a:t>
            </a:r>
            <a:r>
              <a:rPr lang="uk-UA" dirty="0" err="1" smtClean="0"/>
              <a:t>участие</a:t>
            </a:r>
            <a:endParaRPr lang="ru-RU" dirty="0" smtClean="0"/>
          </a:p>
          <a:p>
            <a:r>
              <a:rPr lang="uk-UA" dirty="0" err="1" smtClean="0"/>
              <a:t>Работать</a:t>
            </a:r>
            <a:r>
              <a:rPr lang="uk-UA" dirty="0" smtClean="0"/>
              <a:t> по </a:t>
            </a:r>
            <a:r>
              <a:rPr lang="uk-UA" dirty="0" err="1" smtClean="0"/>
              <a:t>совместительтву</a:t>
            </a:r>
            <a:r>
              <a:rPr lang="uk-UA" dirty="0" smtClean="0"/>
              <a:t> </a:t>
            </a:r>
            <a:endParaRPr lang="ru-RU" dirty="0" smtClean="0"/>
          </a:p>
          <a:p>
            <a:r>
              <a:rPr lang="uk-UA" dirty="0" smtClean="0"/>
              <a:t>В</a:t>
            </a:r>
            <a:r>
              <a:rPr lang="ru-RU" dirty="0" err="1" smtClean="0"/>
              <a:t>ы</a:t>
            </a:r>
            <a:r>
              <a:rPr lang="uk-UA" dirty="0" smtClean="0"/>
              <a:t>носить </a:t>
            </a:r>
            <a:r>
              <a:rPr lang="uk-UA" dirty="0" err="1" smtClean="0"/>
              <a:t>сор</a:t>
            </a:r>
            <a:r>
              <a:rPr lang="uk-UA" dirty="0" smtClean="0"/>
              <a:t> </a:t>
            </a:r>
            <a:r>
              <a:rPr lang="uk-UA" dirty="0" err="1" smtClean="0"/>
              <a:t>из</a:t>
            </a:r>
            <a:r>
              <a:rPr lang="uk-UA" dirty="0" smtClean="0"/>
              <a:t> </a:t>
            </a:r>
            <a:r>
              <a:rPr lang="uk-UA" dirty="0" err="1" smtClean="0"/>
              <a:t>изб</a:t>
            </a:r>
            <a:r>
              <a:rPr lang="ru-RU" dirty="0" err="1" smtClean="0"/>
              <a:t>ы</a:t>
            </a:r>
            <a:endParaRPr lang="ru-RU" dirty="0" smtClean="0"/>
          </a:p>
          <a:p>
            <a:r>
              <a:rPr lang="uk-UA" dirty="0" smtClean="0"/>
              <a:t>Голова на плечах</a:t>
            </a:r>
            <a:endParaRPr lang="ru-RU" dirty="0" smtClean="0"/>
          </a:p>
          <a:p>
            <a:r>
              <a:rPr lang="uk-UA" dirty="0" err="1" smtClean="0"/>
              <a:t>Строить</a:t>
            </a:r>
            <a:r>
              <a:rPr lang="uk-UA" dirty="0" smtClean="0"/>
              <a:t> </a:t>
            </a:r>
            <a:r>
              <a:rPr lang="uk-UA" dirty="0" err="1" smtClean="0"/>
              <a:t>глазки</a:t>
            </a:r>
            <a:endParaRPr lang="ru-RU" dirty="0" smtClean="0"/>
          </a:p>
          <a:p>
            <a:r>
              <a:rPr lang="uk-UA" dirty="0" smtClean="0"/>
              <a:t>Стряхнуть с </a:t>
            </a:r>
            <a:r>
              <a:rPr lang="uk-UA" dirty="0" err="1" smtClean="0"/>
              <a:t>себя</a:t>
            </a:r>
            <a:r>
              <a:rPr lang="uk-UA" dirty="0" smtClean="0"/>
              <a:t> горе</a:t>
            </a:r>
            <a:endParaRPr lang="ru-RU" dirty="0" smtClean="0"/>
          </a:p>
          <a:p>
            <a:r>
              <a:rPr lang="uk-UA" dirty="0" err="1" smtClean="0"/>
              <a:t>послесловие</a:t>
            </a:r>
            <a:r>
              <a:rPr lang="uk-UA" dirty="0" smtClean="0"/>
              <a:t> к </a:t>
            </a:r>
            <a:r>
              <a:rPr lang="uk-UA" dirty="0" err="1" smtClean="0"/>
              <a:t>произведению</a:t>
            </a:r>
            <a:endParaRPr lang="ru-RU" dirty="0" smtClean="0"/>
          </a:p>
          <a:p>
            <a:r>
              <a:rPr lang="uk-UA" dirty="0" err="1" smtClean="0"/>
              <a:t>деепричастний</a:t>
            </a:r>
            <a:r>
              <a:rPr lang="uk-UA" dirty="0" smtClean="0"/>
              <a:t> оборот</a:t>
            </a:r>
            <a:endParaRPr lang="ru-RU" dirty="0" smtClean="0"/>
          </a:p>
          <a:p>
            <a:r>
              <a:rPr lang="uk-UA" dirty="0" smtClean="0"/>
              <a:t>два </a:t>
            </a:r>
            <a:r>
              <a:rPr lang="uk-UA" dirty="0" err="1" smtClean="0"/>
              <a:t>сапога</a:t>
            </a:r>
            <a:r>
              <a:rPr lang="uk-UA" dirty="0" smtClean="0"/>
              <a:t> пара</a:t>
            </a:r>
            <a:endParaRPr lang="ru-RU" dirty="0" smtClean="0"/>
          </a:p>
          <a:p>
            <a:r>
              <a:rPr lang="uk-UA" dirty="0" err="1" smtClean="0"/>
              <a:t>дело</a:t>
            </a:r>
            <a:r>
              <a:rPr lang="uk-UA" dirty="0" smtClean="0"/>
              <a:t> </a:t>
            </a:r>
            <a:r>
              <a:rPr lang="uk-UA" dirty="0" err="1" smtClean="0"/>
              <a:t>мастера</a:t>
            </a:r>
            <a:r>
              <a:rPr lang="uk-UA" dirty="0" smtClean="0"/>
              <a:t> </a:t>
            </a:r>
            <a:r>
              <a:rPr lang="uk-UA" dirty="0" err="1" smtClean="0"/>
              <a:t>боится</a:t>
            </a:r>
            <a:r>
              <a:rPr lang="uk-UA" dirty="0" smtClean="0"/>
              <a:t> </a:t>
            </a:r>
            <a:endParaRPr lang="ru-RU" dirty="0" smtClean="0"/>
          </a:p>
          <a:p>
            <a:r>
              <a:rPr lang="uk-UA" dirty="0" smtClean="0"/>
              <a:t> </a:t>
            </a:r>
            <a:r>
              <a:rPr lang="uk-UA" dirty="0" err="1" smtClean="0"/>
              <a:t>денег</a:t>
            </a:r>
            <a:r>
              <a:rPr lang="uk-UA" dirty="0" smtClean="0"/>
              <a:t> </a:t>
            </a:r>
            <a:r>
              <a:rPr lang="uk-UA" dirty="0" err="1" smtClean="0"/>
              <a:t>куры</a:t>
            </a:r>
            <a:r>
              <a:rPr lang="uk-UA" dirty="0" smtClean="0"/>
              <a:t> не </a:t>
            </a:r>
            <a:r>
              <a:rPr lang="uk-UA" dirty="0" err="1" smtClean="0"/>
              <a:t>клюют</a:t>
            </a:r>
            <a:r>
              <a:rPr lang="uk-UA" dirty="0" smtClean="0"/>
              <a:t> </a:t>
            </a:r>
            <a:endParaRPr lang="ru-RU" dirty="0" smtClean="0"/>
          </a:p>
          <a:p>
            <a:r>
              <a:rPr lang="uk-UA" dirty="0" smtClean="0"/>
              <a:t>держать </a:t>
            </a:r>
            <a:r>
              <a:rPr lang="uk-UA" dirty="0" err="1" smtClean="0"/>
              <a:t>язык</a:t>
            </a:r>
            <a:r>
              <a:rPr lang="uk-UA" dirty="0" smtClean="0"/>
              <a:t> за зубами </a:t>
            </a:r>
            <a:endParaRPr lang="ru-RU" dirty="0" smtClean="0"/>
          </a:p>
          <a:p>
            <a:r>
              <a:rPr lang="uk-UA" dirty="0" err="1" smtClean="0"/>
              <a:t>дешевле</a:t>
            </a:r>
            <a:r>
              <a:rPr lang="uk-UA" dirty="0" smtClean="0"/>
              <a:t> </a:t>
            </a:r>
            <a:r>
              <a:rPr lang="uk-UA" dirty="0" err="1" smtClean="0"/>
              <a:t>пареной</a:t>
            </a:r>
            <a:r>
              <a:rPr lang="uk-UA" dirty="0" smtClean="0"/>
              <a:t> </a:t>
            </a:r>
            <a:r>
              <a:rPr lang="uk-UA" dirty="0" err="1" smtClean="0"/>
              <a:t>репы</a:t>
            </a:r>
            <a:r>
              <a:rPr lang="uk-UA" dirty="0" smtClean="0"/>
              <a:t> </a:t>
            </a:r>
            <a:endParaRPr lang="ru-RU" dirty="0" smtClean="0"/>
          </a:p>
          <a:p>
            <a:endParaRPr lang="ru-RU" dirty="0"/>
          </a:p>
        </p:txBody>
      </p:sp>
      <p:sp>
        <p:nvSpPr>
          <p:cNvPr id="4" name="Прямоугольник 3"/>
          <p:cNvSpPr/>
          <p:nvPr/>
        </p:nvSpPr>
        <p:spPr>
          <a:xfrm>
            <a:off x="2285984" y="2714620"/>
            <a:ext cx="4572000" cy="369332"/>
          </a:xfrm>
          <a:prstGeom prst="rect">
            <a:avLst/>
          </a:prstGeom>
        </p:spPr>
        <p:txBody>
          <a:bodyPr>
            <a:spAutoFit/>
          </a:bodyPr>
          <a:lstStyle/>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txBody>
          <a:bodyPr>
            <a:normAutofit/>
          </a:bodyPr>
          <a:lstStyle/>
          <a:p>
            <a:pPr algn="ctr"/>
            <a:r>
              <a:rPr lang="uk-UA" sz="3200" dirty="0" smtClean="0">
                <a:solidFill>
                  <a:srgbClr val="C00000"/>
                </a:solidFill>
              </a:rPr>
              <a:t>    Відповідь</a:t>
            </a:r>
            <a:endParaRPr lang="ru-RU" sz="3200" dirty="0">
              <a:solidFill>
                <a:srgbClr val="C00000"/>
              </a:solidFill>
            </a:endParaRPr>
          </a:p>
        </p:txBody>
      </p:sp>
      <p:sp>
        <p:nvSpPr>
          <p:cNvPr id="3" name="Содержимое 2"/>
          <p:cNvSpPr>
            <a:spLocks noGrp="1"/>
          </p:cNvSpPr>
          <p:nvPr>
            <p:ph idx="1"/>
          </p:nvPr>
        </p:nvSpPr>
        <p:spPr>
          <a:xfrm>
            <a:off x="457200" y="1214422"/>
            <a:ext cx="8229600" cy="5110178"/>
          </a:xfrm>
        </p:spPr>
        <p:txBody>
          <a:bodyPr>
            <a:normAutofit fontScale="85000" lnSpcReduction="20000"/>
          </a:bodyPr>
          <a:lstStyle/>
          <a:p>
            <a:r>
              <a:rPr lang="uk-UA" dirty="0" err="1" smtClean="0"/>
              <a:t>Общественное</a:t>
            </a:r>
            <a:r>
              <a:rPr lang="uk-UA" dirty="0" smtClean="0"/>
              <a:t> </a:t>
            </a:r>
            <a:r>
              <a:rPr lang="uk-UA" dirty="0" err="1" smtClean="0"/>
              <a:t>мнение</a:t>
            </a:r>
            <a:r>
              <a:rPr lang="uk-UA" dirty="0" smtClean="0"/>
              <a:t> – громадська думка</a:t>
            </a:r>
            <a:endParaRPr lang="ru-RU" dirty="0" smtClean="0"/>
          </a:p>
          <a:p>
            <a:r>
              <a:rPr lang="uk-UA" dirty="0" err="1" smtClean="0"/>
              <a:t>Принимать</a:t>
            </a:r>
            <a:r>
              <a:rPr lang="uk-UA" dirty="0" smtClean="0"/>
              <a:t> </a:t>
            </a:r>
            <a:r>
              <a:rPr lang="uk-UA" dirty="0" err="1" smtClean="0"/>
              <a:t>участие</a:t>
            </a:r>
            <a:r>
              <a:rPr lang="uk-UA" dirty="0" smtClean="0"/>
              <a:t> – брати участь</a:t>
            </a:r>
            <a:endParaRPr lang="ru-RU" dirty="0" smtClean="0"/>
          </a:p>
          <a:p>
            <a:r>
              <a:rPr lang="uk-UA" dirty="0" err="1" smtClean="0"/>
              <a:t>Работать</a:t>
            </a:r>
            <a:r>
              <a:rPr lang="uk-UA" dirty="0" smtClean="0"/>
              <a:t> по </a:t>
            </a:r>
            <a:r>
              <a:rPr lang="uk-UA" dirty="0" err="1" smtClean="0"/>
              <a:t>совместительтву</a:t>
            </a:r>
            <a:r>
              <a:rPr lang="uk-UA" dirty="0" smtClean="0"/>
              <a:t> – працювати за сумісництвом</a:t>
            </a:r>
            <a:endParaRPr lang="ru-RU" dirty="0" smtClean="0"/>
          </a:p>
          <a:p>
            <a:r>
              <a:rPr lang="uk-UA" dirty="0" smtClean="0"/>
              <a:t>В</a:t>
            </a:r>
            <a:r>
              <a:rPr lang="ru-RU" dirty="0" err="1" smtClean="0"/>
              <a:t>ы</a:t>
            </a:r>
            <a:r>
              <a:rPr lang="uk-UA" dirty="0" smtClean="0"/>
              <a:t>носить </a:t>
            </a:r>
            <a:r>
              <a:rPr lang="uk-UA" dirty="0" err="1" smtClean="0"/>
              <a:t>сор</a:t>
            </a:r>
            <a:r>
              <a:rPr lang="uk-UA" dirty="0" smtClean="0"/>
              <a:t> </a:t>
            </a:r>
            <a:r>
              <a:rPr lang="uk-UA" dirty="0" err="1" smtClean="0"/>
              <a:t>из</a:t>
            </a:r>
            <a:r>
              <a:rPr lang="uk-UA" dirty="0" smtClean="0"/>
              <a:t> </a:t>
            </a:r>
            <a:r>
              <a:rPr lang="uk-UA" dirty="0" err="1" smtClean="0"/>
              <a:t>изб</a:t>
            </a:r>
            <a:r>
              <a:rPr lang="ru-RU" dirty="0" err="1" smtClean="0"/>
              <a:t>ы</a:t>
            </a:r>
            <a:r>
              <a:rPr lang="uk-UA" dirty="0" smtClean="0"/>
              <a:t> – виносити сміття з хати</a:t>
            </a:r>
            <a:endParaRPr lang="ru-RU" dirty="0" smtClean="0"/>
          </a:p>
          <a:p>
            <a:r>
              <a:rPr lang="uk-UA" dirty="0" smtClean="0"/>
              <a:t>Голова на плечах – голова на в’язах</a:t>
            </a:r>
            <a:endParaRPr lang="ru-RU" dirty="0" smtClean="0"/>
          </a:p>
          <a:p>
            <a:r>
              <a:rPr lang="uk-UA" dirty="0" err="1" smtClean="0"/>
              <a:t>Строить</a:t>
            </a:r>
            <a:r>
              <a:rPr lang="uk-UA" dirty="0" smtClean="0"/>
              <a:t> </a:t>
            </a:r>
            <a:r>
              <a:rPr lang="uk-UA" dirty="0" err="1" smtClean="0"/>
              <a:t>глазки</a:t>
            </a:r>
            <a:r>
              <a:rPr lang="uk-UA" dirty="0" smtClean="0"/>
              <a:t> – бісики пускати</a:t>
            </a:r>
            <a:endParaRPr lang="ru-RU" dirty="0" smtClean="0"/>
          </a:p>
          <a:p>
            <a:r>
              <a:rPr lang="uk-UA" dirty="0" smtClean="0"/>
              <a:t>Стряхнуть с </a:t>
            </a:r>
            <a:r>
              <a:rPr lang="uk-UA" dirty="0" err="1" smtClean="0"/>
              <a:t>себя</a:t>
            </a:r>
            <a:r>
              <a:rPr lang="uk-UA" dirty="0" smtClean="0"/>
              <a:t> горе – ударить  лихом об землю</a:t>
            </a:r>
            <a:endParaRPr lang="ru-RU" dirty="0" smtClean="0"/>
          </a:p>
          <a:p>
            <a:r>
              <a:rPr lang="uk-UA" dirty="0" err="1" smtClean="0"/>
              <a:t>послесловие</a:t>
            </a:r>
            <a:r>
              <a:rPr lang="uk-UA" dirty="0" smtClean="0"/>
              <a:t> к </a:t>
            </a:r>
            <a:r>
              <a:rPr lang="uk-UA" dirty="0" err="1" smtClean="0"/>
              <a:t>произведению</a:t>
            </a:r>
            <a:r>
              <a:rPr lang="uk-UA" dirty="0" smtClean="0"/>
              <a:t> – післямова до твору</a:t>
            </a:r>
            <a:endParaRPr lang="ru-RU" dirty="0" smtClean="0"/>
          </a:p>
          <a:p>
            <a:r>
              <a:rPr lang="uk-UA" dirty="0" err="1" smtClean="0"/>
              <a:t>деепричастний</a:t>
            </a:r>
            <a:r>
              <a:rPr lang="uk-UA" dirty="0" smtClean="0"/>
              <a:t> оборот – дієприслівниковий зворот</a:t>
            </a:r>
            <a:endParaRPr lang="ru-RU" dirty="0" smtClean="0"/>
          </a:p>
          <a:p>
            <a:r>
              <a:rPr lang="uk-UA" dirty="0" smtClean="0"/>
              <a:t>два </a:t>
            </a:r>
            <a:r>
              <a:rPr lang="uk-UA" dirty="0" err="1" smtClean="0"/>
              <a:t>сапога</a:t>
            </a:r>
            <a:r>
              <a:rPr lang="uk-UA" dirty="0" smtClean="0"/>
              <a:t> пара = який їхав, таку й здибав; </a:t>
            </a:r>
            <a:endParaRPr lang="ru-RU" dirty="0" smtClean="0"/>
          </a:p>
          <a:p>
            <a:r>
              <a:rPr lang="uk-UA" dirty="0" err="1" smtClean="0"/>
              <a:t>дело</a:t>
            </a:r>
            <a:r>
              <a:rPr lang="uk-UA" dirty="0" smtClean="0"/>
              <a:t> </a:t>
            </a:r>
            <a:r>
              <a:rPr lang="uk-UA" dirty="0" err="1" smtClean="0"/>
              <a:t>мастера</a:t>
            </a:r>
            <a:r>
              <a:rPr lang="uk-UA" dirty="0" smtClean="0"/>
              <a:t> </a:t>
            </a:r>
            <a:r>
              <a:rPr lang="uk-UA" dirty="0" err="1" smtClean="0"/>
              <a:t>боится</a:t>
            </a:r>
            <a:r>
              <a:rPr lang="uk-UA" dirty="0" smtClean="0"/>
              <a:t> = діло майстра величає </a:t>
            </a:r>
            <a:endParaRPr lang="ru-RU" dirty="0" smtClean="0"/>
          </a:p>
          <a:p>
            <a:r>
              <a:rPr lang="uk-UA" dirty="0" smtClean="0"/>
              <a:t> </a:t>
            </a:r>
            <a:r>
              <a:rPr lang="uk-UA" dirty="0" err="1" smtClean="0"/>
              <a:t>денег</a:t>
            </a:r>
            <a:r>
              <a:rPr lang="uk-UA" dirty="0" smtClean="0"/>
              <a:t> </a:t>
            </a:r>
            <a:r>
              <a:rPr lang="uk-UA" dirty="0" err="1" smtClean="0"/>
              <a:t>куры</a:t>
            </a:r>
            <a:r>
              <a:rPr lang="uk-UA" dirty="0" smtClean="0"/>
              <a:t> не </a:t>
            </a:r>
            <a:r>
              <a:rPr lang="uk-UA" dirty="0" err="1" smtClean="0"/>
              <a:t>клюют</a:t>
            </a:r>
            <a:r>
              <a:rPr lang="uk-UA" dirty="0" smtClean="0"/>
              <a:t> = грошей хоч греблю гати; </a:t>
            </a:r>
            <a:endParaRPr lang="ru-RU" dirty="0" smtClean="0"/>
          </a:p>
          <a:p>
            <a:r>
              <a:rPr lang="uk-UA" dirty="0" smtClean="0"/>
              <a:t>держать </a:t>
            </a:r>
            <a:r>
              <a:rPr lang="uk-UA" dirty="0" err="1" smtClean="0"/>
              <a:t>язык</a:t>
            </a:r>
            <a:r>
              <a:rPr lang="uk-UA" dirty="0" smtClean="0"/>
              <a:t> за зубами = тримати язика на припоні;</a:t>
            </a:r>
            <a:endParaRPr lang="ru-RU" dirty="0" smtClean="0"/>
          </a:p>
          <a:p>
            <a:r>
              <a:rPr lang="uk-UA" dirty="0" err="1" smtClean="0"/>
              <a:t>дешевле</a:t>
            </a:r>
            <a:r>
              <a:rPr lang="uk-UA" dirty="0" smtClean="0"/>
              <a:t> </a:t>
            </a:r>
            <a:r>
              <a:rPr lang="uk-UA" dirty="0" err="1" smtClean="0"/>
              <a:t>пареной</a:t>
            </a:r>
            <a:r>
              <a:rPr lang="uk-UA" dirty="0" smtClean="0"/>
              <a:t> </a:t>
            </a:r>
            <a:r>
              <a:rPr lang="uk-UA" dirty="0" err="1" smtClean="0"/>
              <a:t>репы</a:t>
            </a:r>
            <a:r>
              <a:rPr lang="uk-UA" dirty="0" smtClean="0"/>
              <a:t> = дешевше від дірки з бублика</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14356"/>
            <a:ext cx="8229600" cy="1143000"/>
          </a:xfrm>
        </p:spPr>
        <p:txBody>
          <a:bodyPr>
            <a:normAutofit fontScale="90000"/>
          </a:bodyPr>
          <a:lstStyle/>
          <a:p>
            <a:r>
              <a:rPr lang="ru-RU" dirty="0" smtClean="0"/>
              <a:t/>
            </a:r>
            <a:br>
              <a:rPr lang="ru-RU" dirty="0" smtClean="0"/>
            </a:br>
            <a:r>
              <a:rPr lang="uk-UA" dirty="0" smtClean="0"/>
              <a:t> </a:t>
            </a:r>
            <a:br>
              <a:rPr lang="uk-UA" dirty="0" smtClean="0"/>
            </a:br>
            <a:r>
              <a:rPr lang="uk-UA" dirty="0" smtClean="0"/>
              <a:t/>
            </a:r>
            <a:br>
              <a:rPr lang="uk-UA" dirty="0" smtClean="0"/>
            </a:br>
            <a:r>
              <a:rPr lang="uk-UA" dirty="0" smtClean="0"/>
              <a:t/>
            </a:r>
            <a:br>
              <a:rPr lang="uk-UA" dirty="0" smtClean="0"/>
            </a:br>
            <a:r>
              <a:rPr lang="uk-UA" dirty="0" smtClean="0"/>
              <a:t>   </a:t>
            </a:r>
            <a:r>
              <a:rPr lang="ru-RU" dirty="0" smtClean="0"/>
              <a:t/>
            </a:r>
            <a:br>
              <a:rPr lang="ru-RU" dirty="0" smtClean="0"/>
            </a:br>
            <a:r>
              <a:rPr lang="uk-UA" sz="4800" b="1" dirty="0" smtClean="0"/>
              <a:t> </a:t>
            </a:r>
            <a:r>
              <a:rPr lang="uk-UA" sz="3100" b="1" dirty="0" smtClean="0"/>
              <a:t>«Творче моделювання»</a:t>
            </a:r>
            <a:r>
              <a:rPr lang="ru-RU" sz="3100" dirty="0" smtClean="0"/>
              <a:t/>
            </a:r>
            <a:br>
              <a:rPr lang="ru-RU" sz="3100" dirty="0" smtClean="0"/>
            </a:br>
            <a:r>
              <a:rPr lang="uk-UA" sz="3100" dirty="0" smtClean="0"/>
              <a:t>Підписати малюнки фразеологізмами. Ввести їх у речення.   І варіант</a:t>
            </a:r>
            <a:endParaRPr lang="ru-RU" sz="3100" dirty="0"/>
          </a:p>
        </p:txBody>
      </p:sp>
      <p:pic>
        <p:nvPicPr>
          <p:cNvPr id="4" name="Содержимое 3" descr="Влучити в ціль"/>
          <p:cNvPicPr>
            <a:picLocks noGrp="1"/>
          </p:cNvPicPr>
          <p:nvPr>
            <p:ph sz="half" idx="1"/>
          </p:nvPr>
        </p:nvPicPr>
        <p:blipFill>
          <a:blip r:embed="rId2" cstate="print"/>
          <a:stretch>
            <a:fillRect/>
          </a:stretch>
        </p:blipFill>
        <p:spPr bwMode="auto">
          <a:xfrm>
            <a:off x="1657350" y="3452019"/>
            <a:ext cx="1638300" cy="1371600"/>
          </a:xfrm>
          <a:prstGeom prst="rect">
            <a:avLst/>
          </a:prstGeom>
          <a:noFill/>
          <a:ln w="9525">
            <a:noFill/>
            <a:miter lim="800000"/>
            <a:headEnd/>
            <a:tailEnd/>
          </a:ln>
        </p:spPr>
      </p:pic>
      <p:pic>
        <p:nvPicPr>
          <p:cNvPr id="8" name="Содержимое 4" descr="Око бачить далеко, а розум ще далі"/>
          <p:cNvPicPr>
            <a:picLocks noGrp="1"/>
          </p:cNvPicPr>
          <p:nvPr>
            <p:ph sz="half" idx="2"/>
          </p:nvPr>
        </p:nvPicPr>
        <p:blipFill>
          <a:blip r:embed="rId3" cstate="print"/>
          <a:srcRect/>
          <a:stretch>
            <a:fillRect/>
          </a:stretch>
        </p:blipFill>
        <p:spPr bwMode="auto">
          <a:xfrm>
            <a:off x="5500687" y="2971006"/>
            <a:ext cx="2333625" cy="233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t>
            </a:r>
            <a:r>
              <a:rPr lang="uk-UA" sz="8000" b="1" dirty="0" smtClean="0"/>
              <a:t> </a:t>
            </a:r>
            <a:r>
              <a:rPr lang="uk-UA" sz="3100" b="1" dirty="0" smtClean="0"/>
              <a:t>«Творче моделювання»</a:t>
            </a:r>
            <a:r>
              <a:rPr lang="ru-RU" sz="3100" dirty="0" smtClean="0"/>
              <a:t/>
            </a:r>
            <a:br>
              <a:rPr lang="ru-RU" sz="3100" dirty="0" smtClean="0"/>
            </a:br>
            <a:r>
              <a:rPr lang="uk-UA" sz="3100" dirty="0" smtClean="0"/>
              <a:t>Підписати малюнки фразеологізмами. Ввести їх у речення.   </a:t>
            </a:r>
            <a:r>
              <a:rPr lang="uk-UA" sz="3100" dirty="0" err="1" smtClean="0"/>
              <a:t>ІІваріант</a:t>
            </a:r>
            <a:endParaRPr lang="ru-RU" sz="3100" dirty="0"/>
          </a:p>
        </p:txBody>
      </p:sp>
      <p:pic>
        <p:nvPicPr>
          <p:cNvPr id="6" name="Содержимое 5" descr="Накивати п'ятами"/>
          <p:cNvPicPr>
            <a:picLocks noGrp="1"/>
          </p:cNvPicPr>
          <p:nvPr>
            <p:ph sz="half" idx="2"/>
          </p:nvPr>
        </p:nvPicPr>
        <p:blipFill>
          <a:blip r:embed="rId2" cstate="print"/>
          <a:srcRect/>
          <a:stretch>
            <a:fillRect/>
          </a:stretch>
        </p:blipFill>
        <p:spPr bwMode="auto">
          <a:xfrm>
            <a:off x="4857753" y="2571744"/>
            <a:ext cx="3071810" cy="3286148"/>
          </a:xfrm>
          <a:prstGeom prst="rect">
            <a:avLst/>
          </a:prstGeom>
          <a:noFill/>
          <a:ln w="9525">
            <a:noFill/>
            <a:miter lim="800000"/>
            <a:headEnd/>
            <a:tailEnd/>
          </a:ln>
        </p:spPr>
      </p:pic>
      <p:pic>
        <p:nvPicPr>
          <p:cNvPr id="7" name="Содержимое 5" descr="image007-7"/>
          <p:cNvPicPr>
            <a:picLocks/>
          </p:cNvPicPr>
          <p:nvPr/>
        </p:nvPicPr>
        <p:blipFill>
          <a:blip r:embed="rId3" cstate="print"/>
          <a:srcRect/>
          <a:stretch>
            <a:fillRect/>
          </a:stretch>
        </p:blipFill>
        <p:spPr bwMode="auto">
          <a:xfrm>
            <a:off x="1643042" y="2143116"/>
            <a:ext cx="2686050" cy="3333750"/>
          </a:xfrm>
          <a:prstGeom prst="rect">
            <a:avLst/>
          </a:prstGeom>
          <a:noFill/>
          <a:ln w="9525">
            <a:noFill/>
            <a:miter lim="800000"/>
            <a:headEnd/>
            <a:tailEnd/>
          </a:ln>
        </p:spPr>
      </p:pic>
      <p:sp>
        <p:nvSpPr>
          <p:cNvPr id="8" name="Содержимое 7"/>
          <p:cNvSpPr>
            <a:spLocks noGrp="1"/>
          </p:cNvSpPr>
          <p:nvPr>
            <p:ph sz="half" idx="1"/>
          </p:nvPr>
        </p:nvSpPr>
        <p:spPr/>
        <p:txBody>
          <a:bodyPr/>
          <a:lstStyle/>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lvl="0"/>
            <a:r>
              <a:rPr lang="uk-UA" sz="3100" dirty="0" smtClean="0"/>
              <a:t>  </a:t>
            </a:r>
            <a:r>
              <a:rPr lang="uk-UA" sz="3100" b="1" dirty="0" smtClean="0">
                <a:solidFill>
                  <a:schemeClr val="tx1"/>
                </a:solidFill>
              </a:rPr>
              <a:t>«Перифрази» письмово</a:t>
            </a:r>
            <a:r>
              <a:rPr lang="ru-RU" sz="3100" dirty="0" smtClean="0">
                <a:solidFill>
                  <a:schemeClr val="tx1"/>
                </a:solidFill>
              </a:rPr>
              <a:t/>
            </a:r>
            <a:br>
              <a:rPr lang="ru-RU" sz="3100" dirty="0" smtClean="0">
                <a:solidFill>
                  <a:schemeClr val="tx1"/>
                </a:solidFill>
              </a:rPr>
            </a:br>
            <a:r>
              <a:rPr lang="uk-UA" sz="3100" dirty="0" smtClean="0">
                <a:solidFill>
                  <a:schemeClr val="tx1"/>
                </a:solidFill>
              </a:rPr>
              <a:t>Дібрати по три фразеологізми, що відповідають змісту.</a:t>
            </a:r>
            <a:r>
              <a:rPr lang="ru-RU" sz="3100" dirty="0" smtClean="0">
                <a:solidFill>
                  <a:schemeClr val="tx1"/>
                </a:solidFill>
              </a:rPr>
              <a:t/>
            </a:r>
            <a:br>
              <a:rPr lang="ru-RU" sz="3100" dirty="0" smtClean="0">
                <a:solidFill>
                  <a:schemeClr val="tx1"/>
                </a:solidFill>
              </a:rPr>
            </a:br>
            <a:endParaRPr lang="ru-RU" sz="3100" dirty="0">
              <a:solidFill>
                <a:schemeClr val="tx1"/>
              </a:solidFill>
            </a:endParaRPr>
          </a:p>
        </p:txBody>
      </p:sp>
      <p:sp>
        <p:nvSpPr>
          <p:cNvPr id="6" name="Содержимое 5"/>
          <p:cNvSpPr>
            <a:spLocks noGrp="1"/>
          </p:cNvSpPr>
          <p:nvPr>
            <p:ph idx="1"/>
          </p:nvPr>
        </p:nvSpPr>
        <p:spPr>
          <a:xfrm>
            <a:off x="457200" y="1357298"/>
            <a:ext cx="8229600" cy="4967302"/>
          </a:xfrm>
        </p:spPr>
        <p:txBody>
          <a:bodyPr/>
          <a:lstStyle/>
          <a:p>
            <a:pPr lvl="0"/>
            <a:r>
              <a:rPr lang="uk-UA" i="1" dirty="0" smtClean="0"/>
              <a:t>І варіант</a:t>
            </a:r>
          </a:p>
          <a:p>
            <a:pPr lvl="0"/>
            <a:r>
              <a:rPr lang="uk-UA" i="1" dirty="0" smtClean="0"/>
              <a:t>Про того, хто хвалить, надмірно підносить когось. </a:t>
            </a:r>
          </a:p>
          <a:p>
            <a:r>
              <a:rPr lang="uk-UA" i="1" dirty="0" smtClean="0"/>
              <a:t>Про того, хто несамостійний, залежить від когось чи чогось.</a:t>
            </a:r>
          </a:p>
          <a:p>
            <a:r>
              <a:rPr lang="uk-UA" dirty="0" smtClean="0"/>
              <a:t>ІІ варіант</a:t>
            </a:r>
          </a:p>
          <a:p>
            <a:endParaRPr lang="ru-RU" dirty="0" smtClean="0"/>
          </a:p>
          <a:p>
            <a:r>
              <a:rPr lang="uk-UA" i="1" dirty="0" smtClean="0"/>
              <a:t>Про того, хто приховує правду, обдурює.</a:t>
            </a:r>
            <a:endParaRPr lang="ru-RU" dirty="0" smtClean="0"/>
          </a:p>
          <a:p>
            <a:r>
              <a:rPr lang="uk-UA" i="1" dirty="0" smtClean="0"/>
              <a:t>Про того, хто ледарює, нічого не робить.</a:t>
            </a:r>
            <a:endParaRPr lang="ru-RU" dirty="0" smtClean="0"/>
          </a:p>
          <a:p>
            <a:pPr lvl="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Відповідь</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lvl="0"/>
            <a:r>
              <a:rPr lang="uk-UA" sz="3100" i="1" dirty="0" smtClean="0"/>
              <a:t>Про того, хто хвалить, надмірно підносить когось. </a:t>
            </a:r>
            <a:endParaRPr lang="ru-RU" sz="3100" dirty="0" smtClean="0"/>
          </a:p>
          <a:p>
            <a:r>
              <a:rPr lang="uk-UA" sz="3100" dirty="0" smtClean="0"/>
              <a:t>(співати дифірамби, підносити до небес, носитися як з писаною торбою)</a:t>
            </a:r>
            <a:endParaRPr lang="ru-RU" sz="3100" dirty="0" smtClean="0"/>
          </a:p>
          <a:p>
            <a:r>
              <a:rPr lang="uk-UA" sz="3100" i="1" dirty="0" smtClean="0"/>
              <a:t>Про того, хто несамостійний, залежить від когось чи чогось.</a:t>
            </a:r>
            <a:endParaRPr lang="ru-RU" sz="3100" dirty="0" smtClean="0"/>
          </a:p>
          <a:p>
            <a:r>
              <a:rPr lang="uk-UA" sz="3100" dirty="0" smtClean="0"/>
              <a:t>(танцює під чужу дудку; співає з чужого голосу; дивиться його очима.)</a:t>
            </a:r>
            <a:endParaRPr lang="ru-RU" sz="3100" dirty="0" smtClean="0"/>
          </a:p>
          <a:p>
            <a:pPr lvl="0"/>
            <a:r>
              <a:rPr lang="uk-UA" sz="3100" i="1" dirty="0" smtClean="0"/>
              <a:t>Про того, хто приховує правду, обдурює.</a:t>
            </a:r>
            <a:endParaRPr lang="ru-RU" sz="3100" dirty="0" smtClean="0"/>
          </a:p>
          <a:p>
            <a:r>
              <a:rPr lang="uk-UA" sz="3100" dirty="0" smtClean="0"/>
              <a:t>(замилює очі; водить за ніс; обводить навколо пальця.)</a:t>
            </a:r>
            <a:endParaRPr lang="ru-RU" sz="3100" dirty="0" smtClean="0"/>
          </a:p>
          <a:p>
            <a:r>
              <a:rPr lang="uk-UA" sz="3100" i="1" dirty="0" smtClean="0"/>
              <a:t>Про того, хто ледарює, нічого не робить.</a:t>
            </a:r>
            <a:endParaRPr lang="ru-RU" sz="3100" dirty="0" smtClean="0"/>
          </a:p>
          <a:p>
            <a:r>
              <a:rPr lang="uk-UA" sz="3100" dirty="0" smtClean="0"/>
              <a:t>(ні за холодну воду; горобцям дулі давати; байдики бити.)</a:t>
            </a:r>
            <a:endParaRPr lang="ru-RU" sz="3100" dirty="0" smtClean="0"/>
          </a:p>
          <a:p>
            <a:pPr>
              <a:buNone/>
            </a:pPr>
            <a:r>
              <a:rPr lang="uk-UA" sz="3100" dirty="0" smtClean="0"/>
              <a:t> </a:t>
            </a:r>
            <a:endParaRPr lang="ru-RU" sz="3100"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sz="2700" b="1" dirty="0" smtClean="0">
                <a:solidFill>
                  <a:srgbClr val="C00000"/>
                </a:solidFill>
                <a:latin typeface="Times New Roman" pitchFamily="18" charset="0"/>
                <a:cs typeface="Times New Roman" pitchFamily="18" charset="0"/>
              </a:rPr>
              <a:t/>
            </a:r>
            <a:br>
              <a:rPr lang="uk-UA" sz="2700" b="1" dirty="0" smtClean="0">
                <a:solidFill>
                  <a:srgbClr val="C00000"/>
                </a:solidFill>
                <a:latin typeface="Times New Roman" pitchFamily="18" charset="0"/>
                <a:cs typeface="Times New Roman" pitchFamily="18" charset="0"/>
              </a:rPr>
            </a:br>
            <a:r>
              <a:rPr lang="uk-UA" sz="2700" b="1" dirty="0" smtClean="0">
                <a:solidFill>
                  <a:srgbClr val="C00000"/>
                </a:solidFill>
                <a:latin typeface="Times New Roman" pitchFamily="18" charset="0"/>
                <a:cs typeface="Times New Roman" pitchFamily="18" charset="0"/>
              </a:rPr>
              <a:t/>
            </a:r>
            <a:br>
              <a:rPr lang="uk-UA" sz="2700" b="1" dirty="0" smtClean="0">
                <a:solidFill>
                  <a:srgbClr val="C00000"/>
                </a:solidFill>
                <a:latin typeface="Times New Roman" pitchFamily="18" charset="0"/>
                <a:cs typeface="Times New Roman" pitchFamily="18" charset="0"/>
              </a:rPr>
            </a:br>
            <a:r>
              <a:rPr lang="uk-UA" sz="2700" b="1" dirty="0" smtClean="0">
                <a:solidFill>
                  <a:srgbClr val="C00000"/>
                </a:solidFill>
                <a:latin typeface="Times New Roman" pitchFamily="18" charset="0"/>
                <a:cs typeface="Times New Roman" pitchFamily="18" charset="0"/>
              </a:rPr>
              <a:t>«</a:t>
            </a:r>
            <a:r>
              <a:rPr lang="uk-UA" sz="2700" b="1" dirty="0" err="1" smtClean="0">
                <a:solidFill>
                  <a:srgbClr val="C00000"/>
                </a:solidFill>
                <a:latin typeface="Times New Roman" pitchFamily="18" charset="0"/>
                <a:cs typeface="Times New Roman" pitchFamily="18" charset="0"/>
              </a:rPr>
              <a:t>Мовно</a:t>
            </a:r>
            <a:r>
              <a:rPr lang="uk-UA" sz="2700" b="1" dirty="0" smtClean="0">
                <a:solidFill>
                  <a:srgbClr val="C00000"/>
                </a:solidFill>
                <a:latin typeface="Times New Roman" pitchFamily="18" charset="0"/>
                <a:cs typeface="Times New Roman" pitchFamily="18" charset="0"/>
              </a:rPr>
              <a:t> – літературне дослідження»</a:t>
            </a:r>
            <a:r>
              <a:rPr lang="ru-RU" sz="2700" dirty="0" smtClean="0">
                <a:solidFill>
                  <a:srgbClr val="C00000"/>
                </a:solidFill>
                <a:latin typeface="Times New Roman" pitchFamily="18" charset="0"/>
                <a:cs typeface="Times New Roman" pitchFamily="18" charset="0"/>
              </a:rPr>
              <a:t/>
            </a:r>
            <a:br>
              <a:rPr lang="ru-RU" sz="2700" dirty="0" smtClean="0">
                <a:solidFill>
                  <a:srgbClr val="C00000"/>
                </a:solidFill>
                <a:latin typeface="Times New Roman" pitchFamily="18" charset="0"/>
                <a:cs typeface="Times New Roman" pitchFamily="18" charset="0"/>
              </a:rPr>
            </a:br>
            <a:r>
              <a:rPr lang="uk-UA" sz="2700" dirty="0" smtClean="0">
                <a:solidFill>
                  <a:srgbClr val="C00000"/>
                </a:solidFill>
                <a:latin typeface="Times New Roman" pitchFamily="18" charset="0"/>
                <a:cs typeface="Times New Roman" pitchFamily="18" charset="0"/>
              </a:rPr>
              <a:t>Почитайте речення. Вкажіть, з яких творів узято речення. Визначте фразеологізми, встановити , яку функцію виконують.</a:t>
            </a:r>
            <a:r>
              <a:rPr lang="ru-RU" dirty="0" smtClean="0"/>
              <a:t/>
            </a:r>
            <a:br>
              <a:rPr lang="ru-RU" dirty="0" smtClean="0"/>
            </a:br>
            <a:endParaRPr lang="ru-RU" dirty="0"/>
          </a:p>
        </p:txBody>
      </p:sp>
      <p:sp>
        <p:nvSpPr>
          <p:cNvPr id="3" name="Содержимое 2"/>
          <p:cNvSpPr>
            <a:spLocks noGrp="1"/>
          </p:cNvSpPr>
          <p:nvPr>
            <p:ph idx="1"/>
          </p:nvPr>
        </p:nvSpPr>
        <p:spPr>
          <a:xfrm>
            <a:off x="457200" y="1285860"/>
            <a:ext cx="8229600" cy="5038740"/>
          </a:xfrm>
        </p:spPr>
        <p:txBody>
          <a:bodyPr>
            <a:normAutofit fontScale="92500"/>
          </a:bodyPr>
          <a:lstStyle/>
          <a:p>
            <a:pPr lvl="0"/>
            <a:r>
              <a:rPr lang="uk-UA" dirty="0" smtClean="0"/>
              <a:t>Коли другі </a:t>
            </a:r>
            <a:r>
              <a:rPr lang="uk-UA" dirty="0" err="1" smtClean="0"/>
              <a:t>облизня</a:t>
            </a:r>
            <a:r>
              <a:rPr lang="uk-UA" dirty="0" smtClean="0"/>
              <a:t> піймали, то й ми остерігаємося. Наталка </a:t>
            </a:r>
            <a:r>
              <a:rPr lang="uk-UA" dirty="0" err="1" smtClean="0"/>
              <a:t>многим</a:t>
            </a:r>
            <a:r>
              <a:rPr lang="uk-UA" dirty="0" smtClean="0"/>
              <a:t> женихам піднесла печеного кабака.  </a:t>
            </a:r>
            <a:endParaRPr lang="ru-RU" dirty="0" smtClean="0"/>
          </a:p>
          <a:p>
            <a:pPr lvl="0"/>
            <a:r>
              <a:rPr lang="uk-UA" dirty="0" smtClean="0"/>
              <a:t>Крутився коло пана, не знав, з якого боку підступити… Зажив з міщанами … як у Христа за пазухою.</a:t>
            </a:r>
            <a:endParaRPr lang="ru-RU" dirty="0" smtClean="0"/>
          </a:p>
          <a:p>
            <a:pPr lvl="0"/>
            <a:r>
              <a:rPr lang="uk-UA" dirty="0" smtClean="0"/>
              <a:t>Як почне, бувало, його умовляти.. За те Чіпка любив бабу, душі не чув у ній.</a:t>
            </a:r>
          </a:p>
          <a:p>
            <a:pPr lvl="0"/>
            <a:r>
              <a:rPr lang="uk-UA" dirty="0" smtClean="0"/>
              <a:t>Та чорт </a:t>
            </a:r>
            <a:r>
              <a:rPr lang="uk-UA" dirty="0" err="1" smtClean="0"/>
              <a:t>зна</a:t>
            </a:r>
            <a:r>
              <a:rPr lang="uk-UA" dirty="0" smtClean="0"/>
              <a:t> що! Ви ударяєте на гроші – </a:t>
            </a:r>
            <a:r>
              <a:rPr lang="uk-UA" dirty="0" err="1" smtClean="0"/>
              <a:t>гроші</a:t>
            </a:r>
            <a:r>
              <a:rPr lang="uk-UA" dirty="0" smtClean="0"/>
              <a:t> всьому голова. </a:t>
            </a:r>
          </a:p>
          <a:p>
            <a:pPr lvl="0"/>
            <a:r>
              <a:rPr lang="uk-UA" dirty="0" smtClean="0"/>
              <a:t>Еней.. </a:t>
            </a:r>
            <a:r>
              <a:rPr lang="uk-UA" dirty="0" err="1" smtClean="0"/>
              <a:t>запутався</a:t>
            </a:r>
            <a:r>
              <a:rPr lang="uk-UA" dirty="0" smtClean="0"/>
              <a:t>, мов рибка в сітці. </a:t>
            </a:r>
            <a:r>
              <a:rPr lang="uk-UA" dirty="0" err="1" smtClean="0"/>
              <a:t>Пристижені</a:t>
            </a:r>
            <a:r>
              <a:rPr lang="uk-UA" dirty="0" smtClean="0"/>
              <a:t> його вельможі на </a:t>
            </a:r>
            <a:r>
              <a:rPr lang="uk-UA" dirty="0" err="1" smtClean="0"/>
              <a:t>йолопів</a:t>
            </a:r>
            <a:r>
              <a:rPr lang="uk-UA" dirty="0" smtClean="0"/>
              <a:t> були похожі, ніхто з уст пари не пускав.</a:t>
            </a:r>
            <a:endParaRPr lang="ru-RU" dirty="0" smtClean="0"/>
          </a:p>
          <a:p>
            <a:endParaRPr lang="uk-UA" dirty="0" smtClean="0"/>
          </a:p>
          <a:p>
            <a:endParaRPr lang="ru-RU" dirty="0" smtClean="0"/>
          </a:p>
          <a:p>
            <a:pPr lvl="0"/>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solidFill>
                  <a:srgbClr val="C00000"/>
                </a:solidFill>
              </a:rPr>
              <a:t>«</a:t>
            </a:r>
            <a:r>
              <a:rPr lang="uk-UA" sz="3600" b="1" dirty="0" smtClean="0">
                <a:solidFill>
                  <a:srgbClr val="C00000"/>
                </a:solidFill>
                <a:latin typeface="Times New Roman" pitchFamily="18" charset="0"/>
                <a:cs typeface="Times New Roman" pitchFamily="18" charset="0"/>
              </a:rPr>
              <a:t>Продовжити речення»</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uk-UA" dirty="0" smtClean="0"/>
              <a:t>У мовленні фразеологізми використовуються з метою… </a:t>
            </a:r>
          </a:p>
          <a:p>
            <a:endParaRPr lang="ru-RU" dirty="0" smtClean="0"/>
          </a:p>
          <a:p>
            <a:r>
              <a:rPr lang="uk-UA" dirty="0" smtClean="0"/>
              <a:t>Фразеологізми вживаються у таких стилях мовлення….</a:t>
            </a:r>
          </a:p>
          <a:p>
            <a:endParaRPr lang="ru-RU" dirty="0" smtClean="0"/>
          </a:p>
          <a:p>
            <a:r>
              <a:rPr lang="uk-UA" dirty="0" smtClean="0"/>
              <a:t>Найбільш продуктивними у використанні фразеологізми є такі стилі мовлення…</a:t>
            </a:r>
            <a:endParaRPr lang="ru-RU"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mtClean="0"/>
              <a:t> </a:t>
            </a:r>
            <a:r>
              <a:rPr lang="uk-UA" sz="3200" smtClean="0">
                <a:solidFill>
                  <a:srgbClr val="C00000"/>
                </a:solidFill>
                <a:latin typeface="Times New Roman" pitchFamily="18" charset="0"/>
                <a:cs typeface="Times New Roman" pitchFamily="18" charset="0"/>
              </a:rPr>
              <a:t>Домашнє завдання</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lvl="1"/>
            <a:r>
              <a:rPr lang="uk-UA" smtClean="0"/>
              <a:t>ЩО? ДЕ? КУДИ?</a:t>
            </a:r>
          </a:p>
          <a:p>
            <a:endParaRPr lang="ru-RU" smtClean="0"/>
          </a:p>
          <a:p>
            <a:r>
              <a:rPr lang="uk-UA" sz="2800" smtClean="0">
                <a:latin typeface="Times New Roman" pitchFamily="18" charset="0"/>
                <a:cs typeface="Times New Roman" pitchFamily="18" charset="0"/>
              </a:rPr>
              <a:t>Дати відповідь на питання фразеологізмами:</a:t>
            </a:r>
          </a:p>
          <a:p>
            <a:endParaRPr lang="ru-RU" sz="2800" smtClean="0">
              <a:latin typeface="Times New Roman" pitchFamily="18" charset="0"/>
              <a:cs typeface="Times New Roman" pitchFamily="18" charset="0"/>
            </a:endParaRPr>
          </a:p>
          <a:p>
            <a:pPr lvl="0"/>
            <a:r>
              <a:rPr lang="uk-UA" sz="2800" smtClean="0">
                <a:latin typeface="Times New Roman" pitchFamily="18" charset="0"/>
                <a:cs typeface="Times New Roman" pitchFamily="18" charset="0"/>
              </a:rPr>
              <a:t>Куди піти?</a:t>
            </a:r>
          </a:p>
          <a:p>
            <a:pPr lvl="0">
              <a:buNone/>
            </a:pPr>
            <a:endParaRPr lang="ru-RU" sz="2800" smtClean="0">
              <a:latin typeface="Times New Roman" pitchFamily="18" charset="0"/>
              <a:cs typeface="Times New Roman" pitchFamily="18" charset="0"/>
            </a:endParaRPr>
          </a:p>
          <a:p>
            <a:pPr lvl="0"/>
            <a:r>
              <a:rPr lang="uk-UA" sz="2800" smtClean="0">
                <a:latin typeface="Times New Roman" pitchFamily="18" charset="0"/>
                <a:cs typeface="Times New Roman" pitchFamily="18" charset="0"/>
              </a:rPr>
              <a:t>Де поставити?</a:t>
            </a:r>
          </a:p>
          <a:p>
            <a:pPr lvl="0"/>
            <a:endParaRPr lang="ru-RU" sz="2800" smtClean="0">
              <a:latin typeface="Times New Roman" pitchFamily="18" charset="0"/>
              <a:cs typeface="Times New Roman" pitchFamily="18" charset="0"/>
            </a:endParaRPr>
          </a:p>
          <a:p>
            <a:pPr lvl="0"/>
            <a:r>
              <a:rPr lang="uk-UA" sz="2800" smtClean="0">
                <a:latin typeface="Times New Roman" pitchFamily="18" charset="0"/>
                <a:cs typeface="Times New Roman" pitchFamily="18" charset="0"/>
              </a:rPr>
              <a:t>Що будеш мати?</a:t>
            </a:r>
            <a:endParaRPr lang="ru-RU" sz="280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b="0" i="1" dirty="0" smtClean="0"/>
              <a:t>ЕПІГРАФ</a:t>
            </a:r>
            <a:endParaRPr lang="ru-RU" b="0" i="1" dirty="0"/>
          </a:p>
        </p:txBody>
      </p:sp>
      <p:sp>
        <p:nvSpPr>
          <p:cNvPr id="6" name="Содержимое 5"/>
          <p:cNvSpPr>
            <a:spLocks noGrp="1"/>
          </p:cNvSpPr>
          <p:nvPr>
            <p:ph idx="1"/>
          </p:nvPr>
        </p:nvSpPr>
        <p:spPr/>
        <p:txBody>
          <a:bodyPr>
            <a:noAutofit/>
          </a:bodyPr>
          <a:lstStyle/>
          <a:p>
            <a:pPr>
              <a:buNone/>
            </a:pPr>
            <a:r>
              <a:rPr lang="uk-UA" dirty="0" smtClean="0"/>
              <a:t> </a:t>
            </a:r>
            <a:r>
              <a:rPr lang="uk-UA" b="1" dirty="0" smtClean="0"/>
              <a:t>Фразеологізми – іскрометні скарби </a:t>
            </a:r>
            <a:endParaRPr lang="ru-RU" b="1" dirty="0" smtClean="0"/>
          </a:p>
          <a:p>
            <a:pPr>
              <a:buNone/>
            </a:pPr>
            <a:r>
              <a:rPr lang="uk-UA" b="1" dirty="0" smtClean="0"/>
              <a:t>мовної образності – передають найтонші </a:t>
            </a:r>
            <a:endParaRPr lang="ru-RU" b="1" dirty="0" smtClean="0"/>
          </a:p>
          <a:p>
            <a:pPr>
              <a:buNone/>
            </a:pPr>
            <a:r>
              <a:rPr lang="uk-UA" b="1" dirty="0" smtClean="0"/>
              <a:t>відтінки душевних порухів, обарвлюють </a:t>
            </a:r>
            <a:endParaRPr lang="ru-RU" b="1" dirty="0" smtClean="0"/>
          </a:p>
          <a:p>
            <a:pPr>
              <a:buNone/>
            </a:pPr>
            <a:r>
              <a:rPr lang="uk-UA" b="1" dirty="0" smtClean="0"/>
              <a:t>                                               В.</a:t>
            </a:r>
            <a:r>
              <a:rPr lang="uk-UA" b="1" dirty="0" err="1" smtClean="0"/>
              <a:t>Ужечко</a:t>
            </a:r>
            <a:endParaRPr lang="uk-UA" b="1" dirty="0" smtClean="0"/>
          </a:p>
          <a:p>
            <a:pPr>
              <a:buNone/>
            </a:pPr>
            <a:endParaRPr lang="ru-RU" b="1" dirty="0" smtClean="0"/>
          </a:p>
          <a:p>
            <a:pPr>
              <a:buNone/>
            </a:pPr>
            <a:r>
              <a:rPr lang="uk-UA" b="1" dirty="0" smtClean="0"/>
              <a:t>Кожен вираз рідної мови має своє обличчя.</a:t>
            </a:r>
            <a:endParaRPr lang="ru-RU" b="1" dirty="0" smtClean="0"/>
          </a:p>
          <a:p>
            <a:pPr>
              <a:buNone/>
            </a:pPr>
            <a:r>
              <a:rPr lang="uk-UA" b="1" dirty="0" smtClean="0"/>
              <a:t>  Як у квітки свій неповторний аромат і відтінок</a:t>
            </a:r>
            <a:r>
              <a:rPr lang="ru-RU" b="1" dirty="0" smtClean="0"/>
              <a:t>   </a:t>
            </a:r>
            <a:r>
              <a:rPr lang="uk-UA" b="1" dirty="0" smtClean="0"/>
              <a:t>барви, а цих відтінків кожна барва має тисячі. </a:t>
            </a:r>
            <a:endParaRPr lang="ru-RU" b="1" dirty="0" smtClean="0"/>
          </a:p>
          <a:p>
            <a:pPr>
              <a:buNone/>
            </a:pPr>
            <a:r>
              <a:rPr lang="ru-RU" b="1" dirty="0" smtClean="0"/>
              <a:t>                                     </a:t>
            </a:r>
            <a:r>
              <a:rPr lang="uk-UA" b="1" dirty="0" smtClean="0"/>
              <a:t>В.Сухомлинський</a:t>
            </a:r>
            <a:endParaRPr lang="ru-RU" b="1" dirty="0" smtClean="0"/>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smtClean="0"/>
              <a:t>«Принцип Попелюшки»</a:t>
            </a:r>
            <a:endParaRPr lang="ru-RU" dirty="0"/>
          </a:p>
        </p:txBody>
      </p:sp>
      <p:sp>
        <p:nvSpPr>
          <p:cNvPr id="3" name="Содержимое 2"/>
          <p:cNvSpPr>
            <a:spLocks noGrp="1"/>
          </p:cNvSpPr>
          <p:nvPr>
            <p:ph idx="1"/>
          </p:nvPr>
        </p:nvSpPr>
        <p:spPr/>
        <p:txBody>
          <a:bodyPr>
            <a:normAutofit lnSpcReduction="10000"/>
          </a:bodyPr>
          <a:lstStyle/>
          <a:p>
            <a:r>
              <a:rPr lang="uk-UA" b="1" i="1" dirty="0" smtClean="0"/>
              <a:t>Дати хліба, дати перцю, зелений ліс ,  зелена вулиця , короткі рукава , руки короткі, піймати комара, піймати </a:t>
            </a:r>
            <a:r>
              <a:rPr lang="uk-UA" b="1" i="1" dirty="0" err="1" smtClean="0"/>
              <a:t>облизня</a:t>
            </a:r>
            <a:r>
              <a:rPr lang="uk-UA" b="1" i="1" dirty="0" smtClean="0"/>
              <a:t> , бити молотком, бити чолом, брати сумку, брати участь, виносити з хати, виносити ухвалу, сформулювати правило,  розповісти правило, довести теорему, довести суддям, порушити питання, записати питання, коротка спідниця,  коротке замикання,  лебедина пісня, лебедина шия, золоті слова, сказані слова.</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428868"/>
            <a:ext cx="8229600" cy="3895732"/>
          </a:xfrm>
        </p:spPr>
        <p:txBody>
          <a:bodyPr/>
          <a:lstStyle/>
          <a:p>
            <a:pPr lvl="0">
              <a:buNone/>
            </a:pPr>
            <a:endParaRPr lang="uk-UA" b="1" i="1" dirty="0" smtClean="0"/>
          </a:p>
          <a:p>
            <a:pPr lvl="0">
              <a:buNone/>
            </a:pPr>
            <a:r>
              <a:rPr lang="uk-UA" b="1" i="1" dirty="0" smtClean="0"/>
              <a:t>     Напускати ману, особисте майно, особовий займенник, всі крапки над «і», пороти гарячку, приший кобилі хвіст, орфографічний словник, теоретичні положення, взяти участь , почесний обов’язок, епістолярний стиль, куди не кинь, то все клин; крутого замісу, козир – дівка, складений присудок.</a:t>
            </a:r>
            <a:endParaRPr lang="ru-RU" dirty="0"/>
          </a:p>
        </p:txBody>
      </p:sp>
      <p:sp>
        <p:nvSpPr>
          <p:cNvPr id="5" name="Заголовок 1"/>
          <p:cNvSpPr>
            <a:spLocks noGrp="1"/>
          </p:cNvSpPr>
          <p:nvPr>
            <p:ph type="title"/>
          </p:nvPr>
        </p:nvSpPr>
        <p:spPr/>
        <p:txBody>
          <a:bodyPr>
            <a:normAutofit fontScale="90000"/>
          </a:bodyPr>
          <a:lstStyle/>
          <a:p>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r>
              <a:rPr lang="uk-UA" sz="2700" b="1" dirty="0" smtClean="0">
                <a:solidFill>
                  <a:schemeClr val="tx1"/>
                </a:solidFill>
                <a:latin typeface="Times New Roman" pitchFamily="18" charset="0"/>
                <a:cs typeface="Times New Roman" pitchFamily="18" charset="0"/>
              </a:rPr>
              <a:t/>
            </a:r>
            <a:br>
              <a:rPr lang="uk-UA" sz="2700" b="1" dirty="0" smtClean="0">
                <a:solidFill>
                  <a:schemeClr val="tx1"/>
                </a:solidFill>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8" name="Прямоугольник 7"/>
          <p:cNvSpPr/>
          <p:nvPr/>
        </p:nvSpPr>
        <p:spPr>
          <a:xfrm>
            <a:off x="214282" y="571481"/>
            <a:ext cx="8215370" cy="1938992"/>
          </a:xfrm>
          <a:prstGeom prst="rect">
            <a:avLst/>
          </a:prstGeom>
        </p:spPr>
        <p:txBody>
          <a:bodyPr wrap="square">
            <a:spAutoFit/>
          </a:bodyPr>
          <a:lstStyle/>
          <a:p>
            <a:r>
              <a:rPr lang="uk-UA" sz="2400" b="1" dirty="0" smtClean="0">
                <a:solidFill>
                  <a:schemeClr val="tx1"/>
                </a:solidFill>
                <a:latin typeface="Times New Roman" pitchFamily="18" charset="0"/>
                <a:cs typeface="Times New Roman" pitchFamily="18" charset="0"/>
              </a:rPr>
              <a:t>Групування фразеологізмів за стилями мовлення: </a:t>
            </a:r>
            <a:br>
              <a:rPr lang="uk-UA" sz="2400" b="1" dirty="0" smtClean="0">
                <a:solidFill>
                  <a:schemeClr val="tx1"/>
                </a:solidFill>
                <a:latin typeface="Times New Roman" pitchFamily="18" charset="0"/>
                <a:cs typeface="Times New Roman" pitchFamily="18" charset="0"/>
              </a:rPr>
            </a:br>
            <a:r>
              <a:rPr lang="uk-UA" sz="2400" b="1" dirty="0" smtClean="0">
                <a:solidFill>
                  <a:schemeClr val="tx1"/>
                </a:solidFill>
                <a:latin typeface="Times New Roman" pitchFamily="18" charset="0"/>
                <a:cs typeface="Times New Roman" pitchFamily="18" charset="0"/>
              </a:rPr>
              <a:t>1в. - вибирають фразеологізми наукового, розмовного стилів,  </a:t>
            </a:r>
            <a:br>
              <a:rPr lang="uk-UA" sz="2400" b="1" dirty="0" smtClean="0">
                <a:solidFill>
                  <a:schemeClr val="tx1"/>
                </a:solidFill>
                <a:latin typeface="Times New Roman" pitchFamily="18" charset="0"/>
                <a:cs typeface="Times New Roman" pitchFamily="18" charset="0"/>
              </a:rPr>
            </a:br>
            <a:r>
              <a:rPr lang="uk-UA" sz="2400" b="1" dirty="0" smtClean="0">
                <a:solidFill>
                  <a:schemeClr val="tx1"/>
                </a:solidFill>
                <a:latin typeface="Times New Roman" pitchFamily="18" charset="0"/>
                <a:cs typeface="Times New Roman" pitchFamily="18" charset="0"/>
              </a:rPr>
              <a:t>2в. – офіційно – ділового та художнього стилів.</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800" dirty="0" smtClean="0"/>
              <a:t>«</a:t>
            </a:r>
            <a:r>
              <a:rPr lang="uk-UA" sz="2800" b="1" dirty="0" smtClean="0"/>
              <a:t>Творча лабораторія»</a:t>
            </a:r>
            <a:r>
              <a:rPr lang="ru-RU" sz="2800" dirty="0" smtClean="0"/>
              <a:t/>
            </a:r>
            <a:br>
              <a:rPr lang="ru-RU" sz="2800" dirty="0" smtClean="0"/>
            </a:br>
            <a:r>
              <a:rPr lang="uk-UA" sz="2800" dirty="0" smtClean="0"/>
              <a:t>Прочитати тексти , визначити стиль, вибрати фразеологізми.</a:t>
            </a:r>
            <a:endParaRPr lang="ru-RU" sz="2800" dirty="0"/>
          </a:p>
        </p:txBody>
      </p:sp>
      <p:sp>
        <p:nvSpPr>
          <p:cNvPr id="3" name="Содержимое 2"/>
          <p:cNvSpPr>
            <a:spLocks noGrp="1"/>
          </p:cNvSpPr>
          <p:nvPr>
            <p:ph idx="1"/>
          </p:nvPr>
        </p:nvSpPr>
        <p:spPr/>
        <p:txBody>
          <a:bodyPr/>
          <a:lstStyle/>
          <a:p>
            <a:pPr lvl="0"/>
            <a:r>
              <a:rPr lang="uk-UA" sz="2400" dirty="0" smtClean="0">
                <a:latin typeface="Times New Roman" pitchFamily="18" charset="0"/>
                <a:cs typeface="Times New Roman" pitchFamily="18" charset="0"/>
              </a:rPr>
              <a:t>А поки що – ні просвітку, ні дня, світ мене ловить, </a:t>
            </a:r>
            <a:r>
              <a:rPr lang="uk-UA" sz="2400" dirty="0" err="1" smtClean="0">
                <a:latin typeface="Times New Roman" pitchFamily="18" charset="0"/>
                <a:cs typeface="Times New Roman" pitchFamily="18" charset="0"/>
              </a:rPr>
              <a:t>ловить</a:t>
            </a:r>
            <a:r>
              <a:rPr lang="uk-UA" sz="2400" dirty="0" smtClean="0">
                <a:latin typeface="Times New Roman" pitchFamily="18" charset="0"/>
                <a:cs typeface="Times New Roman" pitchFamily="18" charset="0"/>
              </a:rPr>
              <a:t>…</a:t>
            </a:r>
            <a:r>
              <a:rPr lang="uk-UA" sz="2400" dirty="0" err="1" smtClean="0">
                <a:latin typeface="Times New Roman" pitchFamily="18" charset="0"/>
                <a:cs typeface="Times New Roman" pitchFamily="18" charset="0"/>
              </a:rPr>
              <a:t>доганя</a:t>
            </a:r>
            <a:r>
              <a:rPr lang="uk-UA" sz="2400" dirty="0" smtClean="0">
                <a:latin typeface="Times New Roman" pitchFamily="18" charset="0"/>
                <a:cs typeface="Times New Roman" pitchFamily="18" charset="0"/>
              </a:rPr>
              <a:t>! Час пролітає з реактивним свистом. Жонглює будень святістю  і свинством, а я лечу, </a:t>
            </a:r>
            <a:r>
              <a:rPr lang="uk-UA" sz="2400" dirty="0" err="1" smtClean="0">
                <a:latin typeface="Times New Roman" pitchFamily="18" charset="0"/>
                <a:cs typeface="Times New Roman" pitchFamily="18" charset="0"/>
              </a:rPr>
              <a:t>лечу</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лечу</a:t>
            </a:r>
            <a:r>
              <a:rPr lang="uk-UA" sz="2400" dirty="0" smtClean="0">
                <a:latin typeface="Times New Roman" pitchFamily="18" charset="0"/>
                <a:cs typeface="Times New Roman" pitchFamily="18" charset="0"/>
              </a:rPr>
              <a:t>! – Григорій Савич! – тихо шепчу. Минає день, минає день,  минає день! А де ж мій сад божественних пісень? </a:t>
            </a:r>
          </a:p>
          <a:p>
            <a:pPr lvl="0">
              <a:buNone/>
            </a:pPr>
            <a:endParaRPr lang="ru-RU" sz="2400" dirty="0" smtClean="0"/>
          </a:p>
          <a:p>
            <a:pPr lvl="0"/>
            <a:r>
              <a:rPr lang="uk-UA" sz="2400" dirty="0" smtClean="0"/>
              <a:t> </a:t>
            </a:r>
            <a:r>
              <a:rPr lang="uk-UA" sz="2400" dirty="0" smtClean="0">
                <a:latin typeface="Times New Roman" pitchFamily="18" charset="0"/>
                <a:cs typeface="Times New Roman" pitchFamily="18" charset="0"/>
              </a:rPr>
              <a:t> Україна бере участь у міжнародному співробітництві з питань охорони дитинства та захисту законних прав дитини відповідно до норм міжнародного </a:t>
            </a:r>
            <a:r>
              <a:rPr lang="uk-UA" sz="2400" dirty="0" smtClean="0"/>
              <a:t>права.</a:t>
            </a:r>
            <a:endParaRPr lang="ru-RU" sz="2400"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457200" y="642918"/>
            <a:ext cx="8229600" cy="5681682"/>
          </a:xfrm>
        </p:spPr>
        <p:txBody>
          <a:bodyPr>
            <a:normAutofit fontScale="62500" lnSpcReduction="20000"/>
          </a:bodyPr>
          <a:lstStyle/>
          <a:p>
            <a:pPr lvl="0"/>
            <a:r>
              <a:rPr lang="uk-UA" sz="3800" dirty="0" smtClean="0"/>
              <a:t>Матеріали пам’яток дають змогу простежити, як формувалися ці нові синтаксичні зв’язки числівників з іменниками. Спочатку числівники мали один тип граматичного зв’язку з іменниками – керували ними в називному – знахідному. І в непрямих відмінках.</a:t>
            </a:r>
            <a:endParaRPr lang="ru-RU" sz="3800" dirty="0" smtClean="0"/>
          </a:p>
          <a:p>
            <a:pPr>
              <a:buNone/>
            </a:pPr>
            <a:r>
              <a:rPr lang="uk-UA" sz="3800" dirty="0" smtClean="0"/>
              <a:t> </a:t>
            </a:r>
            <a:endParaRPr lang="ru-RU" sz="3800" dirty="0" smtClean="0"/>
          </a:p>
          <a:p>
            <a:pPr>
              <a:buNone/>
            </a:pPr>
            <a:r>
              <a:rPr lang="uk-UA" sz="3800" dirty="0" smtClean="0"/>
              <a:t> </a:t>
            </a:r>
            <a:endParaRPr lang="ru-RU" sz="3800" dirty="0" smtClean="0"/>
          </a:p>
          <a:p>
            <a:pPr lvl="0"/>
            <a:r>
              <a:rPr lang="uk-UA" sz="3800" dirty="0" smtClean="0"/>
              <a:t>Прошу допустити до складання вступних іспитів на перший курс факультету української філології із спеціальності :«українська мова і література» </a:t>
            </a:r>
            <a:endParaRPr lang="ru-RU" sz="3800" dirty="0" smtClean="0"/>
          </a:p>
          <a:p>
            <a:pPr>
              <a:buNone/>
            </a:pPr>
            <a:r>
              <a:rPr lang="uk-UA" sz="3800" dirty="0" smtClean="0"/>
              <a:t> </a:t>
            </a:r>
            <a:endParaRPr lang="ru-RU" sz="3800" dirty="0" smtClean="0"/>
          </a:p>
          <a:p>
            <a:pPr lvl="0"/>
            <a:r>
              <a:rPr lang="uk-UA" sz="3800" dirty="0" smtClean="0"/>
              <a:t>Наша країна з честю витримала іспит у жорстокій війні з </a:t>
            </a:r>
            <a:r>
              <a:rPr lang="uk-UA" sz="3800" dirty="0" err="1" smtClean="0"/>
              <a:t>німецько</a:t>
            </a:r>
            <a:r>
              <a:rPr lang="uk-UA" sz="3800" dirty="0" smtClean="0"/>
              <a:t> – фашистськими загарбниками. На полях війни полягло чимало наших співвітчизників. Але пам'ять про визволителів житиме вічно в наших серцях.</a:t>
            </a:r>
            <a:endParaRPr lang="ru-RU" sz="3800"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785818"/>
          </a:xfrm>
        </p:spPr>
        <p:txBody>
          <a:bodyPr>
            <a:normAutofit fontScale="90000"/>
          </a:bodyPr>
          <a:lstStyle/>
          <a:p>
            <a:r>
              <a:rPr lang="uk-UA" sz="2700" b="1" dirty="0" smtClean="0">
                <a:latin typeface="Times New Roman" pitchFamily="18" charset="0"/>
                <a:cs typeface="Times New Roman" pitchFamily="18" charset="0"/>
              </a:rPr>
              <a:t>«</a:t>
            </a:r>
            <a:r>
              <a:rPr lang="uk-UA" sz="2200" b="1" dirty="0" smtClean="0">
                <a:latin typeface="Times New Roman" pitchFamily="18" charset="0"/>
                <a:cs typeface="Times New Roman" pitchFamily="18" charset="0"/>
              </a:rPr>
              <a:t>Лото» </a:t>
            </a:r>
            <a:r>
              <a:rPr lang="uk-UA" sz="2200" dirty="0" smtClean="0">
                <a:latin typeface="Times New Roman" pitchFamily="18" charset="0"/>
                <a:cs typeface="Times New Roman" pitchFamily="18" charset="0"/>
              </a:rPr>
              <a:t>З’єднайте слова так, щоб утворилися фразеологізми.  У якому стилі мовлення вони використовуються?</a:t>
            </a:r>
            <a:endParaRPr lang="ru-RU" sz="2200" dirty="0"/>
          </a:p>
        </p:txBody>
      </p:sp>
      <p:sp>
        <p:nvSpPr>
          <p:cNvPr id="4" name="Содержимое 3"/>
          <p:cNvSpPr>
            <a:spLocks noGrp="1"/>
          </p:cNvSpPr>
          <p:nvPr>
            <p:ph sz="half" idx="1"/>
          </p:nvPr>
        </p:nvSpPr>
        <p:spPr>
          <a:xfrm>
            <a:off x="457200" y="1214422"/>
            <a:ext cx="4038600" cy="5140503"/>
          </a:xfrm>
        </p:spPr>
        <p:txBody>
          <a:bodyPr>
            <a:noAutofit/>
          </a:bodyPr>
          <a:lstStyle/>
          <a:p>
            <a:r>
              <a:rPr lang="uk-UA" sz="1600" dirty="0" smtClean="0"/>
              <a:t>ловити</a:t>
            </a:r>
            <a:endParaRPr lang="ru-RU" sz="1600" dirty="0" smtClean="0"/>
          </a:p>
          <a:p>
            <a:r>
              <a:rPr lang="uk-UA" sz="1600" dirty="0" smtClean="0"/>
              <a:t>бити</a:t>
            </a:r>
            <a:endParaRPr lang="ru-RU" sz="1600" dirty="0" smtClean="0"/>
          </a:p>
          <a:p>
            <a:r>
              <a:rPr lang="uk-UA" sz="1600" dirty="0" smtClean="0"/>
              <a:t>піймати</a:t>
            </a:r>
            <a:endParaRPr lang="ru-RU" sz="1600" dirty="0" smtClean="0"/>
          </a:p>
          <a:p>
            <a:r>
              <a:rPr lang="uk-UA" sz="1600" dirty="0" smtClean="0"/>
              <a:t>точити</a:t>
            </a:r>
            <a:endParaRPr lang="ru-RU" sz="1600" dirty="0" smtClean="0"/>
          </a:p>
          <a:p>
            <a:r>
              <a:rPr lang="uk-UA" sz="1600" dirty="0" smtClean="0"/>
              <a:t>продавати</a:t>
            </a:r>
            <a:endParaRPr lang="ru-RU" sz="1600" dirty="0" smtClean="0"/>
          </a:p>
          <a:p>
            <a:r>
              <a:rPr lang="uk-UA" sz="1600" dirty="0" smtClean="0"/>
              <a:t>плескати</a:t>
            </a:r>
            <a:endParaRPr lang="ru-RU" sz="1600" dirty="0" smtClean="0"/>
          </a:p>
          <a:p>
            <a:r>
              <a:rPr lang="uk-UA" sz="1600" dirty="0" smtClean="0"/>
              <a:t>пекти</a:t>
            </a:r>
            <a:endParaRPr lang="ru-RU" sz="1600" dirty="0" smtClean="0"/>
          </a:p>
          <a:p>
            <a:r>
              <a:rPr lang="uk-UA" sz="1600" dirty="0" smtClean="0"/>
              <a:t>втерти</a:t>
            </a:r>
            <a:endParaRPr lang="ru-RU" sz="1600" dirty="0" smtClean="0"/>
          </a:p>
          <a:p>
            <a:r>
              <a:rPr lang="uk-UA" sz="1600" dirty="0" smtClean="0"/>
              <a:t>повісити</a:t>
            </a:r>
            <a:endParaRPr lang="ru-RU" sz="1600" dirty="0" smtClean="0"/>
          </a:p>
          <a:p>
            <a:r>
              <a:rPr lang="uk-UA" sz="1600" dirty="0" smtClean="0"/>
              <a:t>клювати</a:t>
            </a:r>
            <a:endParaRPr lang="ru-RU" sz="1600" dirty="0" smtClean="0"/>
          </a:p>
          <a:p>
            <a:r>
              <a:rPr lang="uk-UA" sz="1600" dirty="0" smtClean="0"/>
              <a:t>ревіти</a:t>
            </a:r>
            <a:endParaRPr lang="ru-RU" sz="1600" dirty="0" smtClean="0"/>
          </a:p>
          <a:p>
            <a:r>
              <a:rPr lang="uk-UA" sz="1600" dirty="0" smtClean="0"/>
              <a:t>брати</a:t>
            </a:r>
            <a:endParaRPr lang="ru-RU" sz="1600" dirty="0" smtClean="0"/>
          </a:p>
          <a:p>
            <a:r>
              <a:rPr lang="uk-UA" sz="1600" dirty="0" smtClean="0"/>
              <a:t>зловити</a:t>
            </a:r>
            <a:endParaRPr lang="ru-RU" sz="1600" dirty="0" smtClean="0"/>
          </a:p>
          <a:p>
            <a:r>
              <a:rPr lang="uk-UA" sz="1600" dirty="0" smtClean="0"/>
              <a:t>врізати</a:t>
            </a:r>
            <a:endParaRPr lang="ru-RU" sz="1600" dirty="0" smtClean="0"/>
          </a:p>
          <a:p>
            <a:r>
              <a:rPr lang="uk-UA" sz="1600" dirty="0" smtClean="0"/>
              <a:t>морочити</a:t>
            </a:r>
            <a:endParaRPr lang="ru-RU" sz="1600" dirty="0" smtClean="0"/>
          </a:p>
          <a:p>
            <a:r>
              <a:rPr lang="uk-UA" sz="1600" dirty="0" smtClean="0"/>
              <a:t>давати</a:t>
            </a:r>
            <a:endParaRPr lang="ru-RU" sz="1600" dirty="0" smtClean="0"/>
          </a:p>
          <a:p>
            <a:r>
              <a:rPr lang="uk-UA" sz="1600" dirty="0" smtClean="0"/>
              <a:t>топтати</a:t>
            </a:r>
            <a:endParaRPr lang="ru-RU" sz="1600" dirty="0" smtClean="0"/>
          </a:p>
          <a:p>
            <a:r>
              <a:rPr lang="uk-UA" sz="1600" dirty="0" smtClean="0"/>
              <a:t>біла</a:t>
            </a:r>
            <a:endParaRPr lang="ru-RU" sz="1600" dirty="0" smtClean="0"/>
          </a:p>
          <a:p>
            <a:endParaRPr lang="ru-RU" sz="1600" dirty="0"/>
          </a:p>
        </p:txBody>
      </p:sp>
      <p:sp>
        <p:nvSpPr>
          <p:cNvPr id="5" name="Содержимое 4"/>
          <p:cNvSpPr>
            <a:spLocks noGrp="1"/>
          </p:cNvSpPr>
          <p:nvPr>
            <p:ph sz="half" idx="2"/>
          </p:nvPr>
        </p:nvSpPr>
        <p:spPr>
          <a:xfrm>
            <a:off x="4648200" y="1142984"/>
            <a:ext cx="4038600" cy="5211941"/>
          </a:xfrm>
        </p:spPr>
        <p:txBody>
          <a:bodyPr>
            <a:noAutofit/>
          </a:bodyPr>
          <a:lstStyle/>
          <a:p>
            <a:r>
              <a:rPr lang="uk-UA" sz="1600" dirty="0" smtClean="0"/>
              <a:t>носа</a:t>
            </a:r>
            <a:endParaRPr lang="ru-RU" sz="1600" dirty="0" smtClean="0"/>
          </a:p>
          <a:p>
            <a:r>
              <a:rPr lang="uk-UA" sz="1600" dirty="0" smtClean="0"/>
              <a:t>язиком</a:t>
            </a:r>
            <a:endParaRPr lang="ru-RU" sz="1600" dirty="0" smtClean="0"/>
          </a:p>
          <a:p>
            <a:r>
              <a:rPr lang="uk-UA" sz="1600" dirty="0" smtClean="0"/>
              <a:t>маку</a:t>
            </a:r>
            <a:endParaRPr lang="ru-RU" sz="1600" dirty="0" smtClean="0"/>
          </a:p>
          <a:p>
            <a:r>
              <a:rPr lang="uk-UA" sz="1600" dirty="0" smtClean="0"/>
              <a:t>раків</a:t>
            </a:r>
            <a:endParaRPr lang="ru-RU" sz="1600" dirty="0" smtClean="0"/>
          </a:p>
          <a:p>
            <a:r>
              <a:rPr lang="uk-UA" sz="1600" dirty="0" smtClean="0"/>
              <a:t>носом</a:t>
            </a:r>
            <a:endParaRPr lang="ru-RU" sz="1600" dirty="0" smtClean="0"/>
          </a:p>
          <a:p>
            <a:r>
              <a:rPr lang="uk-UA" sz="1600" dirty="0" smtClean="0"/>
              <a:t>витрішки</a:t>
            </a:r>
            <a:endParaRPr lang="ru-RU" sz="1600" dirty="0" smtClean="0"/>
          </a:p>
          <a:p>
            <a:r>
              <a:rPr lang="uk-UA" sz="1600" dirty="0" smtClean="0"/>
              <a:t>байдики</a:t>
            </a:r>
            <a:endParaRPr lang="ru-RU" sz="1600" dirty="0" smtClean="0"/>
          </a:p>
          <a:p>
            <a:r>
              <a:rPr lang="uk-UA" sz="1600" dirty="0" smtClean="0"/>
              <a:t>теревені</a:t>
            </a:r>
            <a:endParaRPr lang="ru-RU" sz="1600" dirty="0" smtClean="0"/>
          </a:p>
          <a:p>
            <a:r>
              <a:rPr lang="uk-UA" sz="1600" dirty="0" err="1" smtClean="0"/>
              <a:t>гави</a:t>
            </a:r>
            <a:endParaRPr lang="ru-RU" sz="1600" dirty="0" smtClean="0"/>
          </a:p>
          <a:p>
            <a:r>
              <a:rPr lang="uk-UA" sz="1600" dirty="0" err="1" smtClean="0"/>
              <a:t>облизня</a:t>
            </a:r>
            <a:endParaRPr lang="ru-RU" sz="1600" dirty="0" smtClean="0"/>
          </a:p>
          <a:p>
            <a:r>
              <a:rPr lang="uk-UA" sz="1600" dirty="0" smtClean="0"/>
              <a:t>приклад</a:t>
            </a:r>
            <a:endParaRPr lang="ru-RU" sz="1600" dirty="0" smtClean="0"/>
          </a:p>
          <a:p>
            <a:r>
              <a:rPr lang="uk-UA" sz="1600" dirty="0" smtClean="0"/>
              <a:t>на гарячому</a:t>
            </a:r>
            <a:endParaRPr lang="ru-RU" sz="1600" dirty="0" smtClean="0"/>
          </a:p>
          <a:p>
            <a:r>
              <a:rPr lang="uk-UA" sz="1600" dirty="0" smtClean="0"/>
              <a:t>дуба</a:t>
            </a:r>
            <a:endParaRPr lang="ru-RU" sz="1600" dirty="0" smtClean="0"/>
          </a:p>
          <a:p>
            <a:r>
              <a:rPr lang="uk-UA" sz="1600" dirty="0" smtClean="0"/>
              <a:t>ворона</a:t>
            </a:r>
            <a:endParaRPr lang="ru-RU" sz="1600" dirty="0" smtClean="0"/>
          </a:p>
          <a:p>
            <a:r>
              <a:rPr lang="uk-UA" sz="1600" dirty="0" smtClean="0"/>
              <a:t>білугою</a:t>
            </a:r>
            <a:endParaRPr lang="ru-RU" sz="1600" dirty="0" smtClean="0"/>
          </a:p>
          <a:p>
            <a:r>
              <a:rPr lang="uk-UA" sz="1600" dirty="0" smtClean="0"/>
              <a:t>ряст</a:t>
            </a:r>
            <a:endParaRPr lang="ru-RU" sz="1600" dirty="0" smtClean="0"/>
          </a:p>
          <a:p>
            <a:r>
              <a:rPr lang="uk-UA" sz="1600" dirty="0" smtClean="0"/>
              <a:t>здачі</a:t>
            </a:r>
            <a:endParaRPr lang="ru-RU" sz="1600" dirty="0" smtClean="0"/>
          </a:p>
          <a:p>
            <a:r>
              <a:rPr lang="uk-UA" sz="1400" dirty="0" smtClean="0"/>
              <a:t>голову</a:t>
            </a:r>
            <a:endParaRPr lang="ru-RU" sz="1400" dirty="0" smtClean="0"/>
          </a:p>
          <a:p>
            <a:endParaRPr lang="ru-RU"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uk-UA" sz="2800" dirty="0" smtClean="0">
                <a:solidFill>
                  <a:srgbClr val="C00000"/>
                </a:solidFill>
              </a:rPr>
              <a:t>      </a:t>
            </a:r>
            <a:r>
              <a:rPr lang="uk-UA" sz="2800" dirty="0" smtClean="0">
                <a:solidFill>
                  <a:srgbClr val="C00000"/>
                </a:solidFill>
                <a:latin typeface="Times New Roman" pitchFamily="18" charset="0"/>
                <a:cs typeface="Times New Roman" pitchFamily="18" charset="0"/>
              </a:rPr>
              <a:t>Відповідь</a:t>
            </a:r>
            <a:endParaRPr lang="ru-RU" sz="2800" dirty="0">
              <a:solidFill>
                <a:srgbClr val="C00000"/>
              </a:solidFill>
              <a:latin typeface="Times New Roman" pitchFamily="18" charset="0"/>
              <a:cs typeface="Times New Roman" pitchFamily="18" charset="0"/>
            </a:endParaRPr>
          </a:p>
        </p:txBody>
      </p:sp>
      <p:sp>
        <p:nvSpPr>
          <p:cNvPr id="7" name="Содержимое 6"/>
          <p:cNvSpPr>
            <a:spLocks noGrp="1"/>
          </p:cNvSpPr>
          <p:nvPr>
            <p:ph idx="1"/>
          </p:nvPr>
        </p:nvSpPr>
        <p:spPr/>
        <p:txBody>
          <a:bodyPr/>
          <a:lstStyle/>
          <a:p>
            <a:endParaRPr lang="uk-UA" sz="2800" dirty="0" smtClean="0"/>
          </a:p>
          <a:p>
            <a:r>
              <a:rPr lang="uk-UA" sz="2800" dirty="0" smtClean="0"/>
              <a:t>ловити </a:t>
            </a:r>
            <a:r>
              <a:rPr lang="uk-UA" sz="2800" dirty="0" err="1" smtClean="0"/>
              <a:t>гави</a:t>
            </a:r>
            <a:r>
              <a:rPr lang="uk-UA" sz="2800" dirty="0" smtClean="0"/>
              <a:t>, бити байдики, піймати </a:t>
            </a:r>
            <a:r>
              <a:rPr lang="uk-UA" sz="2800" dirty="0" err="1" smtClean="0"/>
              <a:t>облизня</a:t>
            </a:r>
            <a:r>
              <a:rPr lang="uk-UA" sz="2800" dirty="0" smtClean="0"/>
              <a:t>, точити теревені, продавати витрішки, плескати язиком, пекти раків, втерти маку, повісити носа,  клювати носом, ревіти білугою, брати на гарячому, зловити на гарячому, врізати дуба, морочити голову, давати здачі, топтати ряст, біла ворон</a:t>
            </a:r>
            <a:r>
              <a:rPr lang="uk-UA" dirty="0" smtClean="0"/>
              <a:t>а.  </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Autofit/>
          </a:bodyPr>
          <a:lstStyle/>
          <a:p>
            <a:r>
              <a:rPr lang="uk-UA" sz="1800" b="1" dirty="0" smtClean="0"/>
              <a:t>«</a:t>
            </a:r>
            <a:r>
              <a:rPr lang="uk-UA" sz="1800" b="1" dirty="0" smtClean="0">
                <a:solidFill>
                  <a:schemeClr val="tx1"/>
                </a:solidFill>
                <a:latin typeface="Times New Roman" pitchFamily="18" charset="0"/>
                <a:cs typeface="Times New Roman" pitchFamily="18" charset="0"/>
              </a:rPr>
              <a:t>Фразеологічна реконструкція»</a:t>
            </a:r>
            <a:br>
              <a:rPr lang="uk-UA" sz="1800" b="1" dirty="0" smtClean="0">
                <a:solidFill>
                  <a:schemeClr val="tx1"/>
                </a:solidFill>
                <a:latin typeface="Times New Roman" pitchFamily="18" charset="0"/>
                <a:cs typeface="Times New Roman" pitchFamily="18" charset="0"/>
              </a:rPr>
            </a:br>
            <a:r>
              <a:rPr lang="uk-UA" sz="1800" dirty="0" smtClean="0">
                <a:solidFill>
                  <a:schemeClr val="tx1"/>
                </a:solidFill>
                <a:latin typeface="Times New Roman" pitchFamily="18" charset="0"/>
                <a:cs typeface="Times New Roman" pitchFamily="18" charset="0"/>
              </a:rPr>
              <a:t> У реченні на місці пропущених фразеологізмів у довідці подається тлумачення їхнього значення. Треба відновити пропуск, спираючись саме на ці тлумачення.</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endParaRPr lang="ru-RU" sz="18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5038740"/>
          </a:xfrm>
        </p:spPr>
        <p:txBody>
          <a:bodyPr>
            <a:normAutofit fontScale="92500"/>
          </a:bodyPr>
          <a:lstStyle/>
          <a:p>
            <a:pPr lvl="0"/>
            <a:r>
              <a:rPr lang="uk-UA" dirty="0" smtClean="0"/>
              <a:t>Що ви за люди і як ( потрапили в таку неприємну ситуацію)? </a:t>
            </a:r>
            <a:endParaRPr lang="ru-RU" dirty="0" smtClean="0"/>
          </a:p>
          <a:p>
            <a:pPr lvl="0"/>
            <a:r>
              <a:rPr lang="uk-UA" dirty="0" smtClean="0"/>
              <a:t>Твої люди, либонь, (дивно, безглуздо поводяться), що мене не пускають до тих гультяїв. </a:t>
            </a:r>
            <a:endParaRPr lang="ru-RU" dirty="0" smtClean="0"/>
          </a:p>
          <a:p>
            <a:pPr lvl="0"/>
            <a:r>
              <a:rPr lang="uk-UA" dirty="0" smtClean="0"/>
              <a:t>«Підождіть, небожата, такого (будете суворо покарані, побиті), що вам, певне, відхочеться заходитися вдруге» </a:t>
            </a:r>
            <a:endParaRPr lang="ru-RU" dirty="0" smtClean="0"/>
          </a:p>
          <a:p>
            <a:pPr lvl="0"/>
            <a:r>
              <a:rPr lang="uk-UA" dirty="0" smtClean="0"/>
              <a:t>А тим часом Хмельницький (дуже багато працював), і Корнієнко дивився з подивом на його витривалість. </a:t>
            </a:r>
            <a:endParaRPr lang="ru-RU" dirty="0" smtClean="0"/>
          </a:p>
          <a:p>
            <a:pPr lvl="0"/>
            <a:r>
              <a:rPr lang="uk-UA" dirty="0" smtClean="0"/>
              <a:t>Ми їх лише </a:t>
            </a:r>
            <a:r>
              <a:rPr lang="uk-UA" dirty="0" err="1" smtClean="0"/>
              <a:t>проженім</a:t>
            </a:r>
            <a:r>
              <a:rPr lang="uk-UA" dirty="0" smtClean="0"/>
              <a:t> з України, а вже хай собі самі(напружено думають) за своїми порядками.</a:t>
            </a:r>
            <a:endParaRPr lang="ru-RU" dirty="0" smtClean="0"/>
          </a:p>
          <a:p>
            <a:r>
              <a:rPr lang="uk-UA" b="1" dirty="0" smtClean="0"/>
              <a:t>Довідка:</a:t>
            </a:r>
            <a:r>
              <a:rPr lang="uk-UA" dirty="0" smtClean="0"/>
              <a:t> попали в халепу, дурману наїлися, дістанете прочухана, працював за десятьох, голову ламати.</a:t>
            </a: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TotalTime>
  <Words>963</Words>
  <Application>Microsoft Office PowerPoint</Application>
  <PresentationFormat>Экран (4:3)</PresentationFormat>
  <Paragraphs>148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ТЕМА. Фразеологізми різних стилів мовлення </vt:lpstr>
      <vt:lpstr>ЕПІГРАФ</vt:lpstr>
      <vt:lpstr>«Принцип Попелюшки»</vt:lpstr>
      <vt:lpstr>                 </vt:lpstr>
      <vt:lpstr>«Творча лабораторія» Прочитати тексти , визначити стиль, вибрати фразеологізми.</vt:lpstr>
      <vt:lpstr>Слайд 6</vt:lpstr>
      <vt:lpstr>«Лото» З’єднайте слова так, щоб утворилися фразеологізми.  У якому стилі мовлення вони використовуються?</vt:lpstr>
      <vt:lpstr>      Відповідь</vt:lpstr>
      <vt:lpstr>«Фразеологічна реконструкція»  У реченні на місці пропущених фразеологізмів у довідці подається тлумачення їхнього значення. Треба відновити пропуск, спираючись саме на ці тлумачення. </vt:lpstr>
      <vt:lpstr> «Перекладачі» Перекласти фразеологізми українською мовою і визначити стиль мовлення, у якому вживаються. </vt:lpstr>
      <vt:lpstr>    Відповідь</vt:lpstr>
      <vt:lpstr>          «Творче моделювання» Підписати малюнки фразеологізмами. Ввести їх у речення.   І варіант</vt:lpstr>
      <vt:lpstr>   «Творче моделювання» Підписати малюнки фразеологізмами. Ввести їх у речення.   ІІваріант</vt:lpstr>
      <vt:lpstr>  «Перифрази» письмово Дібрати по три фразеологізми, що відповідають змісту. </vt:lpstr>
      <vt:lpstr>Відповідь</vt:lpstr>
      <vt:lpstr>  «Мовно – літературне дослідження» Почитайте речення. Вкажіть, з яких творів узято речення. Визначте фразеологізми, встановити , яку функцію виконують. </vt:lpstr>
      <vt:lpstr>«Продовжити речення» </vt:lpstr>
      <vt:lpstr> Домашнє завдання</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Фразеологізми різних стилів мовлення </dc:title>
  <dc:creator>user</dc:creator>
  <cp:lastModifiedBy>user</cp:lastModifiedBy>
  <cp:revision>8</cp:revision>
  <dcterms:created xsi:type="dcterms:W3CDTF">2012-02-19T19:39:12Z</dcterms:created>
  <dcterms:modified xsi:type="dcterms:W3CDTF">2012-02-20T19:14:29Z</dcterms:modified>
</cp:coreProperties>
</file>