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4;&#1090;&#1082;&#1088;&#1110;&#1090;&#1110;&#1081;%20&#1091;&#1088;&#1086;&#1082;\&#1043;&#1088;&#1072;&#1092;&#1080;&#1082;&#1080;%20&#1080;%20&#1076;&#1080;&#1072;&#1075;&#1088;&#1072;&#1084;&#1084;&#1110;\&#1043;&#1088;&#1072;&#1092;&#1110;&#1082;&#1080;%20&#1090;&#1072;%20&#1076;&#1110;&#1086;&#1075;&#1088;&#1072;&#1084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4;&#1090;&#1082;&#1088;&#1110;&#1090;&#1110;&#1081;%20&#1091;&#1088;&#1086;&#1082;\&#1043;&#1088;&#1072;&#1092;&#1080;&#1082;&#1080;%20&#1080;%20&#1076;&#1080;&#1072;&#1075;&#1088;&#1072;&#1084;&#1084;&#1110;\&#1043;&#1088;&#1072;&#1092;&#1110;&#1082;&#1080;%20&#1090;&#1072;%20&#1076;&#1110;&#1086;&#1075;&#1088;&#1072;&#1084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4;&#1090;&#1082;&#1088;&#1110;&#1090;&#1110;&#1081;%20&#1091;&#1088;&#1086;&#1082;\&#1043;&#1088;&#1072;&#1092;&#1080;&#1082;&#1080;%20&#1080;%20&#1076;&#1080;&#1072;&#1075;&#1088;&#1072;&#1084;&#1084;&#1110;\&#1043;&#1088;&#1072;&#1092;&#1110;&#1082;&#1080;%20&#1090;&#1072;%20&#1076;&#1110;&#1086;&#1075;&#1088;&#1072;&#1084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b="1" dirty="0">
                <a:solidFill>
                  <a:srgbClr val="92D050"/>
                </a:solidFill>
              </a:rPr>
              <a:t>Цінова вартість електронних</a:t>
            </a:r>
            <a:r>
              <a:rPr lang="uk-UA" b="1" baseline="0" dirty="0">
                <a:solidFill>
                  <a:srgbClr val="92D050"/>
                </a:solidFill>
              </a:rPr>
              <a:t> товарів</a:t>
            </a:r>
            <a:endParaRPr lang="uk-UA" b="1" dirty="0">
              <a:solidFill>
                <a:srgbClr val="92D05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4"/>
              <c:layout/>
              <c:tx>
                <c:rich>
                  <a:bodyPr/>
                  <a:lstStyle/>
                  <a:p>
                    <a:fld id="{4EE9ED4C-15D5-4433-86B3-662A9F591BE4}" type="VALUE">
                      <a:rPr lang="en-US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rPr>
                      <a:pPr/>
                      <a:t>[ЗНАЧЕНИЕ]</a:t>
                    </a:fld>
                    <a:endParaRPr lang="uk-UA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2017F53E-B667-478C-A6D5-8C1E60492BEE}" type="VALUE">
                      <a:rPr lang="en-US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rPr>
                      <a:pPr/>
                      <a:t>[ЗНАЧЕНИЕ]</a:t>
                    </a:fld>
                    <a:endParaRPr lang="uk-UA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Лист1!$A$1:$A$7</c:f>
              <c:strCache>
                <c:ptCount val="7"/>
                <c:pt idx="0">
                  <c:v>Цінова вартість товару</c:v>
                </c:pt>
                <c:pt idx="1">
                  <c:v>Персональний комп'ютер</c:v>
                </c:pt>
                <c:pt idx="2">
                  <c:v>Смартфон</c:v>
                </c:pt>
                <c:pt idx="3">
                  <c:v>Принтер</c:v>
                </c:pt>
                <c:pt idx="4">
                  <c:v>Планшет</c:v>
                </c:pt>
                <c:pt idx="5">
                  <c:v>Музичний центр</c:v>
                </c:pt>
                <c:pt idx="6">
                  <c:v>Мультимедійний проектор</c:v>
                </c:pt>
              </c:strCache>
            </c:strRef>
          </c:cat>
          <c:val>
            <c:numRef>
              <c:f>Лист1!$B$1:$B$7</c:f>
              <c:numCache>
                <c:formatCode>#,##0.00\ [$UAH]</c:formatCode>
                <c:ptCount val="7"/>
                <c:pt idx="1">
                  <c:v>7000</c:v>
                </c:pt>
                <c:pt idx="2">
                  <c:v>4000</c:v>
                </c:pt>
                <c:pt idx="3">
                  <c:v>800</c:v>
                </c:pt>
                <c:pt idx="4">
                  <c:v>2500</c:v>
                </c:pt>
                <c:pt idx="5">
                  <c:v>1500</c:v>
                </c:pt>
                <c:pt idx="6">
                  <c:v>3500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19050">
      <a:solidFill>
        <a:schemeClr val="tx1"/>
      </a:solidFill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uk-UA"/>
              <a:t>Зміни цін за період 2012-2015 року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Лист2!$A$3</c:f>
              <c:strCache>
                <c:ptCount val="1"/>
                <c:pt idx="0">
                  <c:v>побуд. Хімія</c:v>
                </c:pt>
              </c:strCache>
            </c:strRef>
          </c:tx>
          <c:spPr>
            <a:ln w="95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multiLvlStrRef>
              <c:f>'[Графіки та діограми.xlsx]Лист2'!$B$1:$E$2</c:f>
              <c:multiLvlStrCache>
                <c:ptCount val="4"/>
                <c:lvl>
                  <c:pt idx="0">
                    <c:v>2012 рік</c:v>
                  </c:pt>
                  <c:pt idx="1">
                    <c:v>2013 рік</c:v>
                  </c:pt>
                  <c:pt idx="2">
                    <c:v>2014 рік</c:v>
                  </c:pt>
                  <c:pt idx="3">
                    <c:v>2015 рік</c:v>
                  </c:pt>
                </c:lvl>
                <c:lvl>
                  <c:pt idx="0">
                    <c:v>Зміни цін за період 2012-2015 року</c:v>
                  </c:pt>
                </c:lvl>
              </c:multiLvlStrCache>
            </c:multiLvlStrRef>
          </c:xVal>
          <c:yVal>
            <c:numRef>
              <c:f>Лист2!$B$3:$E$3</c:f>
              <c:numCache>
                <c:formatCode>#,##0.00\ [$UAH]</c:formatCode>
                <c:ptCount val="4"/>
                <c:pt idx="0">
                  <c:v>150</c:v>
                </c:pt>
                <c:pt idx="1">
                  <c:v>170</c:v>
                </c:pt>
                <c:pt idx="2">
                  <c:v>240</c:v>
                </c:pt>
                <c:pt idx="3">
                  <c:v>280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Лист2!$A$4</c:f>
              <c:strCache>
                <c:ptCount val="1"/>
                <c:pt idx="0">
                  <c:v>Хоз. Товари</c:v>
                </c:pt>
              </c:strCache>
            </c:strRef>
          </c:tx>
          <c:spPr>
            <a:ln w="95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 cap="rnd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multiLvlStrRef>
              <c:f>'[Графіки та діограми.xlsx]Лист2'!$B$1:$E$2</c:f>
              <c:multiLvlStrCache>
                <c:ptCount val="4"/>
                <c:lvl>
                  <c:pt idx="0">
                    <c:v>2012 рік</c:v>
                  </c:pt>
                  <c:pt idx="1">
                    <c:v>2013 рік</c:v>
                  </c:pt>
                  <c:pt idx="2">
                    <c:v>2014 рік</c:v>
                  </c:pt>
                  <c:pt idx="3">
                    <c:v>2015 рік</c:v>
                  </c:pt>
                </c:lvl>
                <c:lvl>
                  <c:pt idx="0">
                    <c:v>Зміни цін за період 2012-2015 року</c:v>
                  </c:pt>
                </c:lvl>
              </c:multiLvlStrCache>
            </c:multiLvlStrRef>
          </c:xVal>
          <c:yVal>
            <c:numRef>
              <c:f>Лист2!$B$4:$E$4</c:f>
              <c:numCache>
                <c:formatCode>#,##0.00\ [$UAH]</c:formatCode>
                <c:ptCount val="4"/>
                <c:pt idx="0">
                  <c:v>180</c:v>
                </c:pt>
                <c:pt idx="1">
                  <c:v>230</c:v>
                </c:pt>
                <c:pt idx="2">
                  <c:v>300</c:v>
                </c:pt>
                <c:pt idx="3">
                  <c:v>350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Лист2!$A$5</c:f>
              <c:strCache>
                <c:ptCount val="1"/>
                <c:pt idx="0">
                  <c:v>Продуктові товари</c:v>
                </c:pt>
              </c:strCache>
            </c:strRef>
          </c:tx>
          <c:spPr>
            <a:ln w="95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 cap="rnd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multiLvlStrRef>
              <c:f>'[Графіки та діограми.xlsx]Лист2'!$B$1:$E$2</c:f>
              <c:multiLvlStrCache>
                <c:ptCount val="4"/>
                <c:lvl>
                  <c:pt idx="0">
                    <c:v>2012 рік</c:v>
                  </c:pt>
                  <c:pt idx="1">
                    <c:v>2013 рік</c:v>
                  </c:pt>
                  <c:pt idx="2">
                    <c:v>2014 рік</c:v>
                  </c:pt>
                  <c:pt idx="3">
                    <c:v>2015 рік</c:v>
                  </c:pt>
                </c:lvl>
                <c:lvl>
                  <c:pt idx="0">
                    <c:v>Зміни цін за період 2012-2015 року</c:v>
                  </c:pt>
                </c:lvl>
              </c:multiLvlStrCache>
            </c:multiLvlStrRef>
          </c:xVal>
          <c:yVal>
            <c:numRef>
              <c:f>Лист2!$B$5:$E$5</c:f>
              <c:numCache>
                <c:formatCode>#,##0.00\ [$UAH]</c:formatCode>
                <c:ptCount val="4"/>
                <c:pt idx="0">
                  <c:v>75</c:v>
                </c:pt>
                <c:pt idx="1">
                  <c:v>90</c:v>
                </c:pt>
                <c:pt idx="2">
                  <c:v>110</c:v>
                </c:pt>
                <c:pt idx="3">
                  <c:v>160</c:v>
                </c:pt>
              </c:numCache>
            </c:numRef>
          </c:yVal>
          <c:smooth val="1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356206064"/>
        <c:axId val="356205672"/>
      </c:scatterChart>
      <c:valAx>
        <c:axId val="356206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56205672"/>
        <c:crosses val="autoZero"/>
        <c:crossBetween val="midCat"/>
      </c:valAx>
      <c:valAx>
        <c:axId val="356205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.00\ [$UAH]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562060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 w="19050">
      <a:solidFill>
        <a:schemeClr val="bg1"/>
      </a:solidFill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uk-UA"/>
              <a:t>Кількість проданого товару за день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6"/>
                </a:gs>
                <a:gs pos="100000">
                  <a:schemeClr val="accent6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Лист3!$A$2:$A$7</c:f>
              <c:strCache>
                <c:ptCount val="6"/>
                <c:pt idx="0">
                  <c:v>Шафи</c:v>
                </c:pt>
                <c:pt idx="1">
                  <c:v>Крісла</c:v>
                </c:pt>
                <c:pt idx="2">
                  <c:v>Столи</c:v>
                </c:pt>
                <c:pt idx="3">
                  <c:v>Полиці</c:v>
                </c:pt>
                <c:pt idx="4">
                  <c:v>Дивани</c:v>
                </c:pt>
                <c:pt idx="5">
                  <c:v>Дзеркала</c:v>
                </c:pt>
              </c:strCache>
            </c:strRef>
          </c:cat>
          <c:val>
            <c:numRef>
              <c:f>Лист3!$B$2:$B$7</c:f>
              <c:numCache>
                <c:formatCode>General</c:formatCode>
                <c:ptCount val="6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12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88524464"/>
        <c:axId val="588523288"/>
      </c:barChart>
      <c:catAx>
        <c:axId val="58852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uk-UA"/>
          </a:p>
        </c:txPr>
        <c:crossAx val="588523288"/>
        <c:crosses val="autoZero"/>
        <c:auto val="1"/>
        <c:lblAlgn val="ctr"/>
        <c:lblOffset val="100"/>
        <c:noMultiLvlLbl val="0"/>
      </c:catAx>
      <c:valAx>
        <c:axId val="588523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8852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1905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uk-UA"/>
              <a:t>Зміни цін за період 2012-2015 року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Лист2!$A$3</c:f>
              <c:strCache>
                <c:ptCount val="1"/>
                <c:pt idx="0">
                  <c:v>побуд. Хімія</c:v>
                </c:pt>
              </c:strCache>
            </c:strRef>
          </c:tx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multiLvlStrRef>
              <c:f>[Книга1]Лист2!$B$1:$E$2</c:f>
              <c:multiLvlStrCache>
                <c:ptCount val="4"/>
                <c:lvl>
                  <c:pt idx="0">
                    <c:v>2012 рік</c:v>
                  </c:pt>
                  <c:pt idx="1">
                    <c:v>2013 рік</c:v>
                  </c:pt>
                  <c:pt idx="2">
                    <c:v>2014 рік</c:v>
                  </c:pt>
                  <c:pt idx="3">
                    <c:v>2015 рік</c:v>
                  </c:pt>
                </c:lvl>
                <c:lvl>
                  <c:pt idx="0">
                    <c:v>Зміни цін за період 2012-2015 року</c:v>
                  </c:pt>
                </c:lvl>
              </c:multiLvlStrCache>
            </c:multiLvlStrRef>
          </c:xVal>
          <c:yVal>
            <c:numRef>
              <c:f>Лист2!$B$3:$E$3</c:f>
              <c:numCache>
                <c:formatCode>#,##0.00\ [$UAH]</c:formatCode>
                <c:ptCount val="4"/>
                <c:pt idx="0">
                  <c:v>150</c:v>
                </c:pt>
                <c:pt idx="1">
                  <c:v>170</c:v>
                </c:pt>
                <c:pt idx="2">
                  <c:v>240</c:v>
                </c:pt>
                <c:pt idx="3">
                  <c:v>280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Лист2!$A$4</c:f>
              <c:strCache>
                <c:ptCount val="1"/>
                <c:pt idx="0">
                  <c:v>Хоз. Товари</c:v>
                </c:pt>
              </c:strCache>
            </c:strRef>
          </c:tx>
          <c:spPr>
            <a:ln w="95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multiLvlStrRef>
              <c:f>[Книга1]Лист2!$B$1:$E$2</c:f>
              <c:multiLvlStrCache>
                <c:ptCount val="4"/>
                <c:lvl>
                  <c:pt idx="0">
                    <c:v>2012 рік</c:v>
                  </c:pt>
                  <c:pt idx="1">
                    <c:v>2013 рік</c:v>
                  </c:pt>
                  <c:pt idx="2">
                    <c:v>2014 рік</c:v>
                  </c:pt>
                  <c:pt idx="3">
                    <c:v>2015 рік</c:v>
                  </c:pt>
                </c:lvl>
                <c:lvl>
                  <c:pt idx="0">
                    <c:v>Зміни цін за період 2012-2015 року</c:v>
                  </c:pt>
                </c:lvl>
              </c:multiLvlStrCache>
            </c:multiLvlStrRef>
          </c:xVal>
          <c:yVal>
            <c:numRef>
              <c:f>Лист2!$B$4:$E$4</c:f>
              <c:numCache>
                <c:formatCode>#,##0.00\ [$UAH]</c:formatCode>
                <c:ptCount val="4"/>
                <c:pt idx="0">
                  <c:v>180</c:v>
                </c:pt>
                <c:pt idx="1">
                  <c:v>230</c:v>
                </c:pt>
                <c:pt idx="2">
                  <c:v>300</c:v>
                </c:pt>
                <c:pt idx="3">
                  <c:v>350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Лист2!$A$5</c:f>
              <c:strCache>
                <c:ptCount val="1"/>
                <c:pt idx="0">
                  <c:v>Продуктові товари</c:v>
                </c:pt>
              </c:strCache>
            </c:strRef>
          </c:tx>
          <c:spPr>
            <a:ln w="95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3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multiLvlStrRef>
              <c:f>[Книга1]Лист2!$B$1:$E$2</c:f>
              <c:multiLvlStrCache>
                <c:ptCount val="4"/>
                <c:lvl>
                  <c:pt idx="0">
                    <c:v>2012 рік</c:v>
                  </c:pt>
                  <c:pt idx="1">
                    <c:v>2013 рік</c:v>
                  </c:pt>
                  <c:pt idx="2">
                    <c:v>2014 рік</c:v>
                  </c:pt>
                  <c:pt idx="3">
                    <c:v>2015 рік</c:v>
                  </c:pt>
                </c:lvl>
                <c:lvl>
                  <c:pt idx="0">
                    <c:v>Зміни цін за період 2012-2015 року</c:v>
                  </c:pt>
                </c:lvl>
              </c:multiLvlStrCache>
            </c:multiLvlStrRef>
          </c:xVal>
          <c:yVal>
            <c:numRef>
              <c:f>Лист2!$B$5:$E$5</c:f>
              <c:numCache>
                <c:formatCode>#,##0.00\ [$UAH]</c:formatCode>
                <c:ptCount val="4"/>
                <c:pt idx="0">
                  <c:v>75</c:v>
                </c:pt>
                <c:pt idx="1">
                  <c:v>90</c:v>
                </c:pt>
                <c:pt idx="2">
                  <c:v>110</c:v>
                </c:pt>
                <c:pt idx="3">
                  <c:v>160</c:v>
                </c:pt>
              </c:numCache>
            </c:numRef>
          </c:yVal>
          <c:smooth val="1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584173312"/>
        <c:axId val="584172920"/>
      </c:scatterChart>
      <c:valAx>
        <c:axId val="584173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584172920"/>
        <c:crosses val="autoZero"/>
        <c:crossBetween val="midCat"/>
      </c:valAx>
      <c:valAx>
        <c:axId val="584172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.00\ [$UAH]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5841733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BC72-1B61-441C-9726-A786283CF121}" type="datetimeFigureOut">
              <a:rPr lang="uk-UA" smtClean="0"/>
              <a:t>30.11.2015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2DBA-CA57-4012-9A6E-71A7A82FFE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191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BC72-1B61-441C-9726-A786283CF121}" type="datetimeFigureOut">
              <a:rPr lang="uk-UA" smtClean="0"/>
              <a:t>30.11.2015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2DBA-CA57-4012-9A6E-71A7A82FFE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631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BC72-1B61-441C-9726-A786283CF121}" type="datetimeFigureOut">
              <a:rPr lang="uk-UA" smtClean="0"/>
              <a:t>30.11.2015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2DBA-CA57-4012-9A6E-71A7A82FFE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240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BC72-1B61-441C-9726-A786283CF121}" type="datetimeFigureOut">
              <a:rPr lang="uk-UA" smtClean="0"/>
              <a:t>30.11.2015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2DBA-CA57-4012-9A6E-71A7A82FFE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304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BC72-1B61-441C-9726-A786283CF121}" type="datetimeFigureOut">
              <a:rPr lang="uk-UA" smtClean="0"/>
              <a:t>30.11.2015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2DBA-CA57-4012-9A6E-71A7A82FFE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606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BC72-1B61-441C-9726-A786283CF121}" type="datetimeFigureOut">
              <a:rPr lang="uk-UA" smtClean="0"/>
              <a:t>30.11.2015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2DBA-CA57-4012-9A6E-71A7A82FFE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584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BC72-1B61-441C-9726-A786283CF121}" type="datetimeFigureOut">
              <a:rPr lang="uk-UA" smtClean="0"/>
              <a:t>30.11.2015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2DBA-CA57-4012-9A6E-71A7A82FFE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614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BC72-1B61-441C-9726-A786283CF121}" type="datetimeFigureOut">
              <a:rPr lang="uk-UA" smtClean="0"/>
              <a:t>30.11.2015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2DBA-CA57-4012-9A6E-71A7A82FFE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078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BC72-1B61-441C-9726-A786283CF121}" type="datetimeFigureOut">
              <a:rPr lang="uk-UA" smtClean="0"/>
              <a:t>30.11.2015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2DBA-CA57-4012-9A6E-71A7A82FFE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678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BC72-1B61-441C-9726-A786283CF121}" type="datetimeFigureOut">
              <a:rPr lang="uk-UA" smtClean="0"/>
              <a:t>30.11.2015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2DBA-CA57-4012-9A6E-71A7A82FFE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706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BC72-1B61-441C-9726-A786283CF121}" type="datetimeFigureOut">
              <a:rPr lang="uk-UA" smtClean="0"/>
              <a:t>30.11.2015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2DBA-CA57-4012-9A6E-71A7A82FFE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534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3BC72-1B61-441C-9726-A786283CF121}" type="datetimeFigureOut">
              <a:rPr lang="uk-UA" smtClean="0"/>
              <a:t>30.11.2015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2DBA-CA57-4012-9A6E-71A7A82FFE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857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231272" y="977775"/>
            <a:ext cx="9572531" cy="2218099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2753" y="1204512"/>
            <a:ext cx="9427675" cy="1594652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Побудова діаграм та графіків на основі табличних даних.</a:t>
            </a:r>
            <a:endParaRPr lang="uk-UA" b="1" i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2962" y="4553893"/>
            <a:ext cx="4309450" cy="223620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199" y="4685168"/>
            <a:ext cx="3720975" cy="1973655"/>
          </a:xfrm>
        </p:spPr>
        <p:txBody>
          <a:bodyPr>
            <a:normAutofit fontScale="700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uk-UA" b="1" dirty="0" smtClean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Підготував: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uk-UA" b="1" dirty="0" smtClean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 інформатики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uk-UA" b="1" dirty="0" smtClean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Гаврилюк Євген Віталійович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uk-UA" b="1" dirty="0" smtClean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Криворізька загальноосвітня школа І-ІІІ ступенів №120</a:t>
            </a:r>
            <a:endParaRPr lang="uk-UA" b="1" dirty="0">
              <a:ln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63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751" y="250031"/>
            <a:ext cx="6730497" cy="894557"/>
          </a:xfrm>
        </p:spPr>
        <p:txBody>
          <a:bodyPr>
            <a:normAutofit/>
          </a:bodyPr>
          <a:lstStyle/>
          <a:p>
            <a:pPr algn="ctr"/>
            <a:r>
              <a:rPr lang="uk-UA" sz="4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Підведення підсумків</a:t>
            </a:r>
            <a:endParaRPr lang="uk-UA" sz="48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63" y="1825625"/>
            <a:ext cx="11814773" cy="4351338"/>
          </a:xfrm>
        </p:spPr>
        <p:txBody>
          <a:bodyPr>
            <a:normAutofit/>
          </a:bodyPr>
          <a:lstStyle/>
          <a:p>
            <a:pPr lvl="0"/>
            <a:r>
              <a:rPr lang="uk-UA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Що таке діаграма?</a:t>
            </a:r>
          </a:p>
          <a:p>
            <a:pPr lvl="0"/>
            <a:r>
              <a:rPr lang="uk-UA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Назвіть основні типи діаграм?</a:t>
            </a:r>
          </a:p>
          <a:p>
            <a:pPr lvl="0"/>
            <a:r>
              <a:rPr lang="uk-UA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Назвіть основні об'єкти діаграм?</a:t>
            </a:r>
          </a:p>
          <a:p>
            <a:pPr lvl="0"/>
            <a:r>
              <a:rPr lang="uk-UA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Які кроки виконує Майстер для побудови діаграми?</a:t>
            </a:r>
          </a:p>
        </p:txBody>
      </p:sp>
    </p:spTree>
    <p:extLst>
      <p:ext uri="{BB962C8B-B14F-4D97-AF65-F5344CB8AC3E}">
        <p14:creationId xmlns:p14="http://schemas.microsoft.com/office/powerpoint/2010/main" val="377071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8446" y="138789"/>
            <a:ext cx="6495107" cy="68507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Домашнє завдання</a:t>
            </a:r>
            <a:endParaRPr lang="uk-UA" sz="48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481" y="962653"/>
            <a:ext cx="11914361" cy="193445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1.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електронних таблицях побудувати на аркуші з даними лінійчату діаграму з вертикальними стовпцями (гістограму) з описом, що дозволяє порівняти кількість проданого товару за день.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812536"/>
              </p:ext>
            </p:extLst>
          </p:nvPr>
        </p:nvGraphicFramePr>
        <p:xfrm>
          <a:off x="5112035" y="2088783"/>
          <a:ext cx="6114415" cy="1616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1335"/>
                <a:gridCol w="3053080"/>
              </a:tblGrid>
              <a:tr h="16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Товар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Кількість, шт.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Шафи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Крісла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Столи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Полиці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Дивани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Дзеркала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1836" y="3520078"/>
            <a:ext cx="11908324" cy="114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 2.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електронних таблицях побудувати кругову діаграму без легенди, що представляє цінову вартість кожного електронного пристрою.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182756"/>
              </p:ext>
            </p:extLst>
          </p:nvPr>
        </p:nvGraphicFramePr>
        <p:xfrm>
          <a:off x="5148250" y="4751300"/>
          <a:ext cx="6114415" cy="1616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8640"/>
                <a:gridCol w="30257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33825" algn="l"/>
                        </a:tabLst>
                      </a:pPr>
                      <a:r>
                        <a:rPr lang="uk-UA" sz="1400">
                          <a:effectLst/>
                        </a:rPr>
                        <a:t>Прилад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33825" algn="l"/>
                        </a:tabLst>
                      </a:pPr>
                      <a:r>
                        <a:rPr lang="uk-UA" sz="1400">
                          <a:effectLst/>
                        </a:rPr>
                        <a:t>Ціна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Персональний комп'ютер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7 000,00 UAH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Смартфон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4 000,00 UAH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Принтер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800,00 UAH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Планшет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2 500,00 UAH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Музичний центр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1 500,00 UAH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Мультимедійний проектор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3 500,00 UAH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92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647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2513" y="2374994"/>
            <a:ext cx="6477000" cy="1325563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Дякую за увагу.</a:t>
            </a:r>
            <a:endParaRPr lang="uk-UA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447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90"/>
            <a:ext cx="12192001" cy="6864790"/>
          </a:xfrm>
        </p:spPr>
      </p:pic>
      <p:sp>
        <p:nvSpPr>
          <p:cNvPr id="6" name="Прямоугольник 5"/>
          <p:cNvSpPr/>
          <p:nvPr/>
        </p:nvSpPr>
        <p:spPr>
          <a:xfrm>
            <a:off x="875167" y="659663"/>
            <a:ext cx="1057746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Діаграма ЕТ(графік) - це графічний спосіб представлення табличних даних.</a:t>
            </a:r>
          </a:p>
          <a:p>
            <a:endParaRPr lang="uk-UA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uk-UA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uk-UA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uk-UA" sz="3200" b="1" spc="5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Різні типи діаграм дозволяють представляти дані в різних формах. Для кожного набору даних важливо правильно підібрати тип створюваної діаграми.</a:t>
            </a:r>
            <a:endParaRPr lang="uk-UA" sz="3200" b="1" spc="50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472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63659"/>
          </a:xfrm>
        </p:spPr>
      </p:pic>
      <p:sp>
        <p:nvSpPr>
          <p:cNvPr id="6" name="Скругленный прямоугольник 5"/>
          <p:cNvSpPr/>
          <p:nvPr/>
        </p:nvSpPr>
        <p:spPr>
          <a:xfrm>
            <a:off x="3440317" y="199176"/>
            <a:ext cx="5631255" cy="88723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3440317" y="262550"/>
            <a:ext cx="5413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Основні типи діаграм</a:t>
            </a:r>
            <a:endParaRPr lang="uk-UA" sz="3600" b="1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41560" y="1871616"/>
            <a:ext cx="2498757" cy="86007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21381" y="1285591"/>
            <a:ext cx="3069125" cy="86007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071570" y="1871616"/>
            <a:ext cx="2688879" cy="86007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1037382" y="1999816"/>
            <a:ext cx="2307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Кругові</a:t>
            </a:r>
            <a:endParaRPr lang="uk-UA" sz="3200" b="1" dirty="0">
              <a:ln w="12700" cmpd="sng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55330" y="1454020"/>
            <a:ext cx="3001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Точкові (Графік)</a:t>
            </a:r>
            <a:endParaRPr lang="uk-UA" sz="2800" b="1" dirty="0">
              <a:ln w="12700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10390" y="2023423"/>
            <a:ext cx="2450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Гістограма</a:t>
            </a:r>
            <a:endParaRPr lang="uk-UA" sz="2800" b="1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7198469"/>
              </p:ext>
            </p:extLst>
          </p:nvPr>
        </p:nvGraphicFramePr>
        <p:xfrm>
          <a:off x="76437" y="3717576"/>
          <a:ext cx="4079104" cy="3029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628845"/>
              </p:ext>
            </p:extLst>
          </p:nvPr>
        </p:nvGraphicFramePr>
        <p:xfrm>
          <a:off x="4033319" y="3170375"/>
          <a:ext cx="4227967" cy="2518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855253"/>
              </p:ext>
            </p:extLst>
          </p:nvPr>
        </p:nvGraphicFramePr>
        <p:xfrm>
          <a:off x="8220545" y="4062736"/>
          <a:ext cx="3891481" cy="247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8326168" y="2937473"/>
            <a:ext cx="37873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Показують співвідношення окремих значень даних, змінених за певний період часу.</a:t>
            </a:r>
            <a:endParaRPr lang="uk-UA" dirty="0">
              <a:ln w="3175"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9957" y="2780497"/>
            <a:ext cx="38839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Показують внесок ряду в загальне коло, а також величину кожного ряду.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23852" y="2028282"/>
            <a:ext cx="39699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uk-UA" dirty="0" smtClean="0">
                <a:solidFill>
                  <a:schemeClr val="bg1"/>
                </a:solidFill>
                <a:effectLst/>
              </a:rPr>
              <a:t>Показують зміну даних за рівні проміжки часу</a:t>
            </a:r>
            <a:endParaRPr lang="uk-UA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10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790"/>
            <a:ext cx="12192001" cy="686479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229348" y="797189"/>
            <a:ext cx="4191755" cy="2308634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7796921" y="4361318"/>
            <a:ext cx="4191755" cy="2308634"/>
          </a:xfrm>
          <a:prstGeom prst="ellipse">
            <a:avLst/>
          </a:prstGeom>
          <a:solidFill>
            <a:srgbClr val="7030A0"/>
          </a:solidFill>
          <a:ln w="19050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7871987" y="797189"/>
            <a:ext cx="4191755" cy="2308634"/>
          </a:xfrm>
          <a:prstGeom prst="ellipse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Овал 10"/>
          <p:cNvSpPr/>
          <p:nvPr/>
        </p:nvSpPr>
        <p:spPr>
          <a:xfrm>
            <a:off x="4013134" y="2579254"/>
            <a:ext cx="4191755" cy="2308634"/>
          </a:xfrm>
          <a:prstGeom prst="ellipse">
            <a:avLst/>
          </a:prstGeom>
          <a:solidFill>
            <a:schemeClr val="accent4"/>
          </a:solidFill>
          <a:ln w="19050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b="1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Стовпці та лінії</a:t>
            </a:r>
            <a:endParaRPr lang="uk-UA" sz="4800" b="1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29350" y="4361318"/>
            <a:ext cx="4191755" cy="2308634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8811660" y="1466876"/>
            <a:ext cx="2399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endParaRPr lang="uk-UA" sz="4800" b="1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1929" y="5100136"/>
            <a:ext cx="27465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Сітчаста</a:t>
            </a:r>
            <a:endParaRPr lang="uk-UA" sz="4800" b="1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36594" y="5100135"/>
            <a:ext cx="2462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Біржова</a:t>
            </a:r>
            <a:endParaRPr lang="uk-UA" sz="4800" b="1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318" y="1466875"/>
            <a:ext cx="3693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Діаграма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XY</a:t>
            </a:r>
            <a:endParaRPr lang="uk-UA" sz="4800" dirty="0">
              <a:ln>
                <a:solidFill>
                  <a:schemeClr val="tx1"/>
                </a:solidFill>
              </a:ln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72132" y="316736"/>
            <a:ext cx="43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Інші типи діаграм</a:t>
            </a:r>
            <a:endParaRPr lang="uk-UA" sz="36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0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5949"/>
            <a:ext cx="10515600" cy="56738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діаграм</a:t>
            </a:r>
            <a:endParaRPr lang="uk-UA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317" y="637670"/>
            <a:ext cx="9102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spc="50" dirty="0" smtClean="0">
                <a:ln w="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1. Виділити дані, які використовуються в діаграмі.</a:t>
            </a:r>
            <a:endParaRPr lang="uk-UA" sz="2800" b="1" spc="50" dirty="0">
              <a:ln w="0">
                <a:solidFill>
                  <a:schemeClr val="tx1"/>
                </a:solidFill>
              </a:ln>
              <a:solidFill>
                <a:srgbClr val="FFC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317" y="911957"/>
            <a:ext cx="7891584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uk-UA" sz="2800" b="1" spc="50" dirty="0">
                <a:ln w="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2. Вставка --- Діаграма --- "Майстер діаграм"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9"/>
          <a:stretch>
            <a:fillRect/>
          </a:stretch>
        </p:blipFill>
        <p:spPr bwMode="auto">
          <a:xfrm>
            <a:off x="467317" y="1632611"/>
            <a:ext cx="6943945" cy="28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728018" y="1725815"/>
            <a:ext cx="414722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uk-UA" sz="2800" b="1" spc="50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Слідувати інструкціям </a:t>
            </a:r>
            <a:endParaRPr lang="uk-UA" sz="2800" b="1" spc="50" dirty="0" smtClean="0">
              <a:ln w="0">
                <a:solidFill>
                  <a:schemeClr val="tx1"/>
                </a:solidFill>
              </a:ln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uk-UA" sz="2800" b="1" spc="50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Майстра </a:t>
            </a:r>
            <a:r>
              <a:rPr lang="uk-UA" sz="2800" b="1" spc="50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діаграм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41538" y="3514767"/>
            <a:ext cx="4499572" cy="29946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7257861" y="3514767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крок - вибір типу та виду діаграм</a:t>
            </a:r>
            <a:endParaRPr lang="uk-U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крок - завдання даних </a:t>
            </a:r>
          </a:p>
          <a:p>
            <a:pPr marL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(якщо вони не задані)</a:t>
            </a:r>
            <a:endParaRPr lang="uk-U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крок - завдання параметрів </a:t>
            </a:r>
          </a:p>
          <a:p>
            <a:pPr marL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(підписів) діаграм</a:t>
            </a:r>
            <a:endParaRPr lang="uk-U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крок - місце внесення діаграм </a:t>
            </a:r>
            <a:endParaRPr lang="uk-UA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40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6365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575" y="129736"/>
            <a:ext cx="10515600" cy="603596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 основні елементи діаграми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525101" y="733332"/>
            <a:ext cx="11108602" cy="5373221"/>
            <a:chOff x="0" y="0"/>
            <a:chExt cx="7105650" cy="4429125"/>
          </a:xfrm>
        </p:grpSpPr>
        <p:graphicFrame>
          <p:nvGraphicFramePr>
            <p:cNvPr id="8" name="Диаграмма 7"/>
            <p:cNvGraphicFramePr/>
            <p:nvPr/>
          </p:nvGraphicFramePr>
          <p:xfrm>
            <a:off x="866775" y="619125"/>
            <a:ext cx="5534025" cy="32670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Надпись 15"/>
            <p:cNvSpPr txBox="1"/>
            <p:nvPr/>
          </p:nvSpPr>
          <p:spPr>
            <a:xfrm>
              <a:off x="3190875" y="4114800"/>
              <a:ext cx="876300" cy="314325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Легенда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Надпись 17"/>
            <p:cNvSpPr txBox="1"/>
            <p:nvPr/>
          </p:nvSpPr>
          <p:spPr>
            <a:xfrm>
              <a:off x="3962400" y="2857500"/>
              <a:ext cx="1228725" cy="323850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графік даних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Надпись 18"/>
            <p:cNvSpPr txBox="1"/>
            <p:nvPr/>
          </p:nvSpPr>
          <p:spPr>
            <a:xfrm>
              <a:off x="0" y="1390650"/>
              <a:ext cx="2400300" cy="323850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Область побудови діаграми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Надпись 19"/>
            <p:cNvSpPr txBox="1"/>
            <p:nvPr/>
          </p:nvSpPr>
          <p:spPr>
            <a:xfrm>
              <a:off x="3162300" y="0"/>
              <a:ext cx="1409700" cy="352425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Назва діаграми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Надпись 20"/>
            <p:cNvSpPr txBox="1"/>
            <p:nvPr/>
          </p:nvSpPr>
          <p:spPr>
            <a:xfrm>
              <a:off x="5334000" y="371475"/>
              <a:ext cx="1600200" cy="333375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Область діаграми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Надпись 21"/>
            <p:cNvSpPr txBox="1"/>
            <p:nvPr/>
          </p:nvSpPr>
          <p:spPr>
            <a:xfrm>
              <a:off x="1009650" y="476250"/>
              <a:ext cx="657225" cy="314325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Сітка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Надпись 22"/>
            <p:cNvSpPr txBox="1"/>
            <p:nvPr/>
          </p:nvSpPr>
          <p:spPr>
            <a:xfrm>
              <a:off x="5829300" y="2905125"/>
              <a:ext cx="1276350" cy="333375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Ось Категорії</a:t>
              </a:r>
              <a:endParaRPr lang="uk-UA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Надпись 23"/>
            <p:cNvSpPr txBox="1"/>
            <p:nvPr/>
          </p:nvSpPr>
          <p:spPr>
            <a:xfrm>
              <a:off x="285750" y="2724150"/>
              <a:ext cx="1276350" cy="333375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Ось Значень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1666875" y="800100"/>
              <a:ext cx="647700" cy="40005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H="1">
              <a:off x="5524500" y="714375"/>
              <a:ext cx="285750" cy="276225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3819525" y="361950"/>
              <a:ext cx="45719" cy="4191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flipH="1" flipV="1">
              <a:off x="1609725" y="3076575"/>
              <a:ext cx="66675" cy="8001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flipV="1">
              <a:off x="1666875" y="3324225"/>
              <a:ext cx="895350" cy="55245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flipV="1">
              <a:off x="3609975" y="3781425"/>
              <a:ext cx="45719" cy="32385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2409825" y="1533525"/>
              <a:ext cx="647700" cy="40005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 flipH="1" flipV="1">
              <a:off x="5829300" y="3524250"/>
              <a:ext cx="247650" cy="1905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5" name="Надпись 13"/>
            <p:cNvSpPr txBox="1"/>
            <p:nvPr/>
          </p:nvSpPr>
          <p:spPr>
            <a:xfrm>
              <a:off x="1438275" y="3895725"/>
              <a:ext cx="762000" cy="314325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Шкала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Надпись 16"/>
            <p:cNvSpPr txBox="1"/>
            <p:nvPr/>
          </p:nvSpPr>
          <p:spPr>
            <a:xfrm>
              <a:off x="5705475" y="3714750"/>
              <a:ext cx="962025" cy="352425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Категорії</a:t>
              </a:r>
              <a:endParaRPr lang="uk-UA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494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1825"/>
          </a:xfrm>
        </p:spPr>
        <p:txBody>
          <a:bodyPr/>
          <a:lstStyle/>
          <a:p>
            <a:pPr algn="ctr"/>
            <a:r>
              <a:rPr lang="uk-UA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Фізкульт</a:t>
            </a:r>
            <a:r>
              <a:rPr lang="uk-UA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хвилинка для очей</a:t>
            </a:r>
            <a:endParaRPr lang="uk-UA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026" name="Picture 2" descr="http://linzopedia.ru/wp-content/uploads/2015/10/%D0%99%D0%BE%D0%B3%D0%B0-%D0%B4%D0%BB%D1%8F-%D0%B2%D0%B0%D1%88%D0%B8%D1%85-%D0%B3%D0%BB%D0%B0%D0%B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180" y="1176950"/>
            <a:ext cx="9153053" cy="52238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1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90"/>
            <a:ext cx="12192001" cy="68647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0270"/>
            <a:ext cx="10515600" cy="63075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за комп’ютером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508643" y="1224470"/>
                <a:ext cx="5285576" cy="874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2400" b="1" dirty="0" smtClean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Дана функція:</a:t>
                </a:r>
                <a:r>
                  <a:rPr lang="uk-UA" sz="14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sz="2400" b="1" i="1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𝑌</m:t>
                    </m:r>
                    <m:d>
                      <m:dPr>
                        <m:ctrlPr>
                          <a:rPr lang="uk-UA" sz="2400" b="1" i="1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uk-UA" sz="2400" b="1" i="1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uk-UA" sz="2400" b="1" i="1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k-UA" sz="2400" b="1" i="1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k-UA" sz="2400" b="1" i="1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k-UA" sz="2400" b="1" i="1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uk-UA" sz="2400" b="1" i="1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k-UA" sz="2400" b="1" i="1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uk-UA" sz="2400" b="1" i="1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k-UA" sz="2400" b="1" i="1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uk-UA" sz="2400" b="1" i="1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k-UA" sz="2400" b="1" i="1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r>
                  <a:rPr lang="ru-RU" sz="24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lang="uk-UA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43" y="1224470"/>
                <a:ext cx="5285576" cy="8746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80657" y="2149411"/>
            <a:ext cx="117966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Потрібно: Обчислити значення функції Y для значень аргументу х = -5; -4,5; -4; … 7; 7,5; 8;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290996"/>
              </p:ext>
            </p:extLst>
          </p:nvPr>
        </p:nvGraphicFramePr>
        <p:xfrm>
          <a:off x="588475" y="2980408"/>
          <a:ext cx="11217245" cy="30329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91087"/>
                <a:gridCol w="3403104"/>
                <a:gridCol w="6623054"/>
              </a:tblGrid>
              <a:tr h="434752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A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B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4752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X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F(X)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9337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-5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=A2^2/2-3*A2+2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7562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…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uk-UA" sz="1000" dirty="0" smtClean="0">
                          <a:effectLst/>
                        </a:rPr>
                        <a:t>…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708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94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/>
                        </a:rPr>
                        <a:t>2</a:t>
                      </a:r>
                      <a:r>
                        <a:rPr lang="uk-UA" sz="1400" dirty="0" smtClean="0">
                          <a:effectLst/>
                        </a:rPr>
                        <a:t>6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uk-U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88616" y="6002417"/>
            <a:ext cx="5285576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побудувати графік функції</a:t>
            </a:r>
            <a:endParaRPr lang="uk-UA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0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63659"/>
          </a:xfrm>
        </p:spPr>
      </p:pic>
      <p:sp>
        <p:nvSpPr>
          <p:cNvPr id="7" name="Прямоугольник 6"/>
          <p:cNvSpPr/>
          <p:nvPr/>
        </p:nvSpPr>
        <p:spPr>
          <a:xfrm>
            <a:off x="2312557" y="205548"/>
            <a:ext cx="7005572" cy="752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uk-UA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Підказка для вирішення завдання</a:t>
            </a:r>
            <a:endParaRPr lang="uk-UA" sz="24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620289"/>
              </p:ext>
            </p:extLst>
          </p:nvPr>
        </p:nvGraphicFramePr>
        <p:xfrm>
          <a:off x="629353" y="1420868"/>
          <a:ext cx="10968135" cy="480791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700056"/>
                <a:gridCol w="6268079"/>
              </a:tblGrid>
              <a:tr h="459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Що робити?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Як робити?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9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1. Введіть заголовки стовпців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У комірку А1: "х". У комірку В1: "f (x)"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9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2. Введіть початкові дані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У А2: число -5. У В2: формулу = А2 ^ 2 / 2-3 * A2 + 2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97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3. C допомогою </a:t>
                      </a:r>
                      <a:r>
                        <a:rPr lang="uk-UA" sz="1800" dirty="0" err="1">
                          <a:effectLst/>
                        </a:rPr>
                        <a:t>автозаповнення</a:t>
                      </a:r>
                      <a:r>
                        <a:rPr lang="uk-UA" sz="1800" dirty="0">
                          <a:effectLst/>
                        </a:rPr>
                        <a:t> занесіть в стовпець А значення змінної х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err="1">
                          <a:effectLst/>
                        </a:rPr>
                        <a:t>Поставьте</a:t>
                      </a:r>
                      <a:r>
                        <a:rPr lang="uk-UA" sz="1800" dirty="0">
                          <a:effectLst/>
                        </a:rPr>
                        <a:t> курсор на комірку А2;</a:t>
                      </a:r>
                      <a:endParaRPr lang="uk-UA" sz="1100" dirty="0">
                        <a:effectLst/>
                      </a:endParaRPr>
                    </a:p>
                    <a:p>
                      <a:pPr algn="ctr"/>
                      <a:r>
                        <a:rPr lang="uk-UA" sz="1800" dirty="0">
                          <a:effectLst/>
                        </a:rPr>
                        <a:t> Виконайте Правка / Заповнити / Прогресія</a:t>
                      </a:r>
                      <a:endParaRPr lang="uk-UA" sz="1100" dirty="0">
                        <a:effectLst/>
                      </a:endParaRPr>
                    </a:p>
                    <a:p>
                      <a:pPr algn="ctr"/>
                      <a:r>
                        <a:rPr lang="uk-UA" sz="1800" dirty="0">
                          <a:effectLst/>
                        </a:rPr>
                        <a:t>Виберіть По стовбцям; арифметична;</a:t>
                      </a:r>
                      <a:endParaRPr lang="uk-UA" sz="1100" dirty="0">
                        <a:effectLst/>
                      </a:endParaRPr>
                    </a:p>
                    <a:p>
                      <a:pPr algn="ctr"/>
                      <a:r>
                        <a:rPr lang="uk-UA" sz="1800" dirty="0">
                          <a:effectLst/>
                        </a:rPr>
                        <a:t> Виберіть Крок: 0,5; Граничне значення: 8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9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4. Обчисліть f (x) для значень х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Скопіюйте вміст комірки В2 в осередки В3: В28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3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5. Побудуйте графік функції f (x) за допомогою Майстра діаграм.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effectLst/>
                        </a:rPr>
                        <a:t>Виділіть блок А1: В28; </a:t>
                      </a:r>
                      <a:r>
                        <a:rPr lang="uk-UA" sz="1800" dirty="0" err="1">
                          <a:effectLst/>
                        </a:rPr>
                        <a:t>викличте</a:t>
                      </a:r>
                      <a:r>
                        <a:rPr lang="uk-UA" sz="1800" dirty="0">
                          <a:effectLst/>
                        </a:rPr>
                        <a:t> Майстер діаграм;</a:t>
                      </a:r>
                      <a:endParaRPr lang="uk-UA" sz="1100" dirty="0">
                        <a:effectLst/>
                      </a:endParaRPr>
                    </a:p>
                    <a:p>
                      <a:pPr algn="ctr"/>
                      <a:r>
                        <a:rPr lang="uk-UA" sz="1800" dirty="0">
                          <a:effectLst/>
                        </a:rPr>
                        <a:t>відведіть місце під графік; виберіть: XY - точкова, 6 тип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3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527</Words>
  <Application>Microsoft Office PowerPoint</Application>
  <PresentationFormat>Широкоэкранный</PresentationFormat>
  <Paragraphs>129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Тема Office</vt:lpstr>
      <vt:lpstr>Побудова діаграм та графіків на основі табличних даних.</vt:lpstr>
      <vt:lpstr>Презентация PowerPoint</vt:lpstr>
      <vt:lpstr>Презентация PowerPoint</vt:lpstr>
      <vt:lpstr>Презентация PowerPoint</vt:lpstr>
      <vt:lpstr>Створення діаграм</vt:lpstr>
      <vt:lpstr>Розглянемо основні елементи діаграми</vt:lpstr>
      <vt:lpstr>Фізкульт хвилинка для очей</vt:lpstr>
      <vt:lpstr>Практична робота за комп’ютером</vt:lpstr>
      <vt:lpstr>Презентация PowerPoint</vt:lpstr>
      <vt:lpstr>Підведення підсумків</vt:lpstr>
      <vt:lpstr>Домашнє завдання</vt:lpstr>
      <vt:lpstr>Дякую за увагу.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Побудова діаграм та графіків на основі табличних даних.</dc:title>
  <dc:creator>Евгениан</dc:creator>
  <cp:lastModifiedBy>Евгениан</cp:lastModifiedBy>
  <cp:revision>13</cp:revision>
  <dcterms:created xsi:type="dcterms:W3CDTF">2015-11-30T19:56:25Z</dcterms:created>
  <dcterms:modified xsi:type="dcterms:W3CDTF">2015-12-01T01:56:08Z</dcterms:modified>
</cp:coreProperties>
</file>